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2"/>
  </p:notesMasterIdLst>
  <p:sldIdLst>
    <p:sldId id="257" r:id="rId2"/>
    <p:sldId id="261" r:id="rId3"/>
    <p:sldId id="263" r:id="rId4"/>
    <p:sldId id="290" r:id="rId5"/>
    <p:sldId id="273" r:id="rId6"/>
    <p:sldId id="311" r:id="rId7"/>
    <p:sldId id="291" r:id="rId8"/>
    <p:sldId id="305" r:id="rId9"/>
    <p:sldId id="310" r:id="rId10"/>
    <p:sldId id="309" r:id="rId1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F8A"/>
    <a:srgbClr val="B5C0F5"/>
    <a:srgbClr val="EFB1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BB81B62-334D-46AE-88FD-5D79F2383C38}">
  <a:tblStyle styleId="{ABB81B62-334D-46AE-88FD-5D79F2383C38}"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2" autoAdjust="0"/>
    <p:restoredTop sz="94660"/>
  </p:normalViewPr>
  <p:slideViewPr>
    <p:cSldViewPr snapToGrid="0">
      <p:cViewPr varScale="1">
        <p:scale>
          <a:sx n="90" d="100"/>
          <a:sy n="90" d="100"/>
        </p:scale>
        <p:origin x="954"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 name="Google Shape;10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32593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sp>
        <p:nvSpPr>
          <p:cNvPr id="13" name="Google Shape;13;p3"/>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4" name="Google Shape;14;p3"/>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5" name="Google Shape;15;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9.sv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3" Type="http://schemas.openxmlformats.org/officeDocument/2006/relationships/image" Target="../media/image1.png"/><Relationship Id="rId7" Type="http://schemas.openxmlformats.org/officeDocument/2006/relationships/image" Target="../media/image13.svg"/><Relationship Id="rId12"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5" Type="http://schemas.openxmlformats.org/officeDocument/2006/relationships/image" Target="../media/image2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 Id="rId1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png"/><Relationship Id="rId7" Type="http://schemas.openxmlformats.org/officeDocument/2006/relationships/image" Target="../media/image25.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 Id="rId9" Type="http://schemas.openxmlformats.org/officeDocument/2006/relationships/image" Target="../media/image2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5" name="Arrow: Down 4">
            <a:extLst>
              <a:ext uri="{FF2B5EF4-FFF2-40B4-BE49-F238E27FC236}">
                <a16:creationId xmlns:a16="http://schemas.microsoft.com/office/drawing/2014/main" id="{9CBBB399-FFBD-43E4-9E03-2F0BD45BCFFE}"/>
              </a:ext>
            </a:extLst>
          </p:cNvPr>
          <p:cNvSpPr/>
          <p:nvPr/>
        </p:nvSpPr>
        <p:spPr>
          <a:xfrm>
            <a:off x="4988676" y="869307"/>
            <a:ext cx="539827" cy="3426246"/>
          </a:xfrm>
          <a:prstGeom prst="downArrow">
            <a:avLst/>
          </a:prstGeom>
          <a:solidFill>
            <a:schemeClr val="accent1">
              <a:alpha val="26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63" name="Google Shape;63;p14"/>
          <p:cNvPicPr preferRelativeResize="0"/>
          <p:nvPr/>
        </p:nvPicPr>
        <p:blipFill rotWithShape="1">
          <a:blip r:embed="rId3">
            <a:alphaModFix/>
          </a:blip>
          <a:srcRect/>
          <a:stretch/>
        </p:blipFill>
        <p:spPr>
          <a:xfrm>
            <a:off x="265529" y="1065746"/>
            <a:ext cx="2918601" cy="2333711"/>
          </a:xfrm>
          <a:prstGeom prst="rect">
            <a:avLst/>
          </a:prstGeom>
          <a:noFill/>
          <a:ln>
            <a:noFill/>
          </a:ln>
        </p:spPr>
      </p:pic>
      <p:sp>
        <p:nvSpPr>
          <p:cNvPr id="65" name="Google Shape;65;p14"/>
          <p:cNvSpPr txBox="1"/>
          <p:nvPr/>
        </p:nvSpPr>
        <p:spPr>
          <a:xfrm>
            <a:off x="681175" y="3371224"/>
            <a:ext cx="4118890" cy="117753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3200" b="1" i="0" u="none" strike="noStrike" cap="none" dirty="0">
                <a:solidFill>
                  <a:srgbClr val="16A127"/>
                </a:solidFill>
                <a:latin typeface="Times New Roman"/>
                <a:cs typeface="Times New Roman"/>
                <a:sym typeface="Times New Roman"/>
              </a:rPr>
              <a:t>POP Conclave</a:t>
            </a:r>
          </a:p>
          <a:p>
            <a:pPr marL="0" marR="0" lvl="0" indent="0" algn="l" rtl="0">
              <a:lnSpc>
                <a:spcPct val="100000"/>
              </a:lnSpc>
              <a:spcBef>
                <a:spcPts val="0"/>
              </a:spcBef>
              <a:spcAft>
                <a:spcPts val="0"/>
              </a:spcAft>
              <a:buNone/>
            </a:pPr>
            <a:r>
              <a:rPr lang="en-US" sz="3200" b="1" i="0" u="none" strike="noStrike" cap="none" dirty="0">
                <a:solidFill>
                  <a:srgbClr val="16A127"/>
                </a:solidFill>
                <a:latin typeface="Times New Roman"/>
                <a:cs typeface="Times New Roman"/>
                <a:sym typeface="Times New Roman"/>
              </a:rPr>
              <a:t>Guideline Book</a:t>
            </a:r>
            <a:r>
              <a:rPr lang="en-US" sz="3200" b="1" dirty="0">
                <a:solidFill>
                  <a:srgbClr val="16A127"/>
                </a:solidFill>
                <a:latin typeface="Times New Roman"/>
                <a:cs typeface="Times New Roman"/>
                <a:sym typeface="Times New Roman"/>
              </a:rPr>
              <a:t>let</a:t>
            </a:r>
            <a:endParaRPr sz="3200" b="1" i="0" u="none" strike="noStrike" cap="none" dirty="0">
              <a:solidFill>
                <a:srgbClr val="16A127"/>
              </a:solidFill>
              <a:latin typeface="Arial"/>
              <a:ea typeface="Arial"/>
              <a:cs typeface="Arial"/>
              <a:sym typeface="Arial"/>
            </a:endParaRPr>
          </a:p>
        </p:txBody>
      </p:sp>
      <p:sp>
        <p:nvSpPr>
          <p:cNvPr id="4" name="Google Shape;108;p19">
            <a:extLst>
              <a:ext uri="{FF2B5EF4-FFF2-40B4-BE49-F238E27FC236}">
                <a16:creationId xmlns:a16="http://schemas.microsoft.com/office/drawing/2014/main" id="{44B72842-955C-4EC2-8BC9-71F0FC16679C}"/>
              </a:ext>
            </a:extLst>
          </p:cNvPr>
          <p:cNvSpPr txBox="1">
            <a:spLocks/>
          </p:cNvSpPr>
          <p:nvPr/>
        </p:nvSpPr>
        <p:spPr>
          <a:xfrm>
            <a:off x="3732497" y="1183510"/>
            <a:ext cx="2918601" cy="451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L="914400" marR="0" lvl="1"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marL="0" indent="0">
              <a:lnSpc>
                <a:spcPct val="115000"/>
              </a:lnSpc>
              <a:spcAft>
                <a:spcPts val="1600"/>
              </a:spcAft>
              <a:buSzPts val="1800"/>
            </a:pPr>
            <a:r>
              <a:rPr lang="en-US" sz="1400" b="1" dirty="0">
                <a:solidFill>
                  <a:srgbClr val="16A127"/>
                </a:solidFill>
                <a:latin typeface="Times New Roman"/>
                <a:ea typeface="Times New Roman"/>
                <a:cs typeface="Times New Roman"/>
                <a:sym typeface="Times New Roman"/>
              </a:rPr>
              <a:t>Road Map to the Action Plan- Discussion II</a:t>
            </a:r>
          </a:p>
        </p:txBody>
      </p:sp>
      <p:pic>
        <p:nvPicPr>
          <p:cNvPr id="2" name="Picture 1">
            <a:extLst>
              <a:ext uri="{FF2B5EF4-FFF2-40B4-BE49-F238E27FC236}">
                <a16:creationId xmlns:a16="http://schemas.microsoft.com/office/drawing/2014/main" id="{6E9F2305-968D-4B46-A008-8E39A122D72F}"/>
              </a:ext>
            </a:extLst>
          </p:cNvPr>
          <p:cNvPicPr>
            <a:picLocks noChangeAspect="1"/>
          </p:cNvPicPr>
          <p:nvPr/>
        </p:nvPicPr>
        <p:blipFill>
          <a:blip r:embed="rId4"/>
          <a:stretch>
            <a:fillRect/>
          </a:stretch>
        </p:blipFill>
        <p:spPr>
          <a:xfrm>
            <a:off x="6578574" y="1021718"/>
            <a:ext cx="1993324" cy="839649"/>
          </a:xfrm>
          <a:prstGeom prst="rect">
            <a:avLst/>
          </a:prstGeom>
        </p:spPr>
      </p:pic>
      <p:sp>
        <p:nvSpPr>
          <p:cNvPr id="6" name="Google Shape;108;p19">
            <a:extLst>
              <a:ext uri="{FF2B5EF4-FFF2-40B4-BE49-F238E27FC236}">
                <a16:creationId xmlns:a16="http://schemas.microsoft.com/office/drawing/2014/main" id="{3EC3AD60-1849-4D0D-A891-4828A1DF2D37}"/>
              </a:ext>
            </a:extLst>
          </p:cNvPr>
          <p:cNvSpPr txBox="1">
            <a:spLocks/>
          </p:cNvSpPr>
          <p:nvPr/>
        </p:nvSpPr>
        <p:spPr>
          <a:xfrm>
            <a:off x="3655632" y="396447"/>
            <a:ext cx="2918601" cy="451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L="914400" marR="0" lvl="1"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marL="0" indent="0">
              <a:lnSpc>
                <a:spcPct val="115000"/>
              </a:lnSpc>
              <a:spcAft>
                <a:spcPts val="1600"/>
              </a:spcAft>
              <a:buSzPts val="1800"/>
            </a:pPr>
            <a:r>
              <a:rPr lang="en-US" sz="1400" b="1" dirty="0">
                <a:solidFill>
                  <a:srgbClr val="16A127"/>
                </a:solidFill>
                <a:latin typeface="Times New Roman"/>
                <a:ea typeface="Times New Roman"/>
                <a:cs typeface="Times New Roman"/>
                <a:sym typeface="Times New Roman"/>
              </a:rPr>
              <a:t>Introduction- Discussion I</a:t>
            </a:r>
          </a:p>
        </p:txBody>
      </p:sp>
      <p:sp>
        <p:nvSpPr>
          <p:cNvPr id="7" name="Google Shape;108;p19">
            <a:extLst>
              <a:ext uri="{FF2B5EF4-FFF2-40B4-BE49-F238E27FC236}">
                <a16:creationId xmlns:a16="http://schemas.microsoft.com/office/drawing/2014/main" id="{74BDC561-CACE-4219-9AF0-5333F1C49737}"/>
              </a:ext>
            </a:extLst>
          </p:cNvPr>
          <p:cNvSpPr txBox="1">
            <a:spLocks/>
          </p:cNvSpPr>
          <p:nvPr/>
        </p:nvSpPr>
        <p:spPr>
          <a:xfrm>
            <a:off x="3845320" y="2373610"/>
            <a:ext cx="2918601" cy="545180"/>
          </a:xfrm>
          <a:custGeom>
            <a:avLst/>
            <a:gdLst>
              <a:gd name="connsiteX0" fmla="*/ 0 w 2918601"/>
              <a:gd name="connsiteY0" fmla="*/ 0 h 545180"/>
              <a:gd name="connsiteX1" fmla="*/ 554534 w 2918601"/>
              <a:gd name="connsiteY1" fmla="*/ 0 h 545180"/>
              <a:gd name="connsiteX2" fmla="*/ 1050696 w 2918601"/>
              <a:gd name="connsiteY2" fmla="*/ 0 h 545180"/>
              <a:gd name="connsiteX3" fmla="*/ 1692789 w 2918601"/>
              <a:gd name="connsiteY3" fmla="*/ 0 h 545180"/>
              <a:gd name="connsiteX4" fmla="*/ 2247323 w 2918601"/>
              <a:gd name="connsiteY4" fmla="*/ 0 h 545180"/>
              <a:gd name="connsiteX5" fmla="*/ 2918601 w 2918601"/>
              <a:gd name="connsiteY5" fmla="*/ 0 h 545180"/>
              <a:gd name="connsiteX6" fmla="*/ 2918601 w 2918601"/>
              <a:gd name="connsiteY6" fmla="*/ 545180 h 545180"/>
              <a:gd name="connsiteX7" fmla="*/ 2334881 w 2918601"/>
              <a:gd name="connsiteY7" fmla="*/ 545180 h 545180"/>
              <a:gd name="connsiteX8" fmla="*/ 1692789 w 2918601"/>
              <a:gd name="connsiteY8" fmla="*/ 545180 h 545180"/>
              <a:gd name="connsiteX9" fmla="*/ 1196626 w 2918601"/>
              <a:gd name="connsiteY9" fmla="*/ 545180 h 545180"/>
              <a:gd name="connsiteX10" fmla="*/ 612906 w 2918601"/>
              <a:gd name="connsiteY10" fmla="*/ 545180 h 545180"/>
              <a:gd name="connsiteX11" fmla="*/ 0 w 2918601"/>
              <a:gd name="connsiteY11" fmla="*/ 545180 h 545180"/>
              <a:gd name="connsiteX12" fmla="*/ 0 w 2918601"/>
              <a:gd name="connsiteY12" fmla="*/ 0 h 54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18601" h="545180" extrusionOk="0">
                <a:moveTo>
                  <a:pt x="0" y="0"/>
                </a:moveTo>
                <a:cubicBezTo>
                  <a:pt x="150552" y="-6447"/>
                  <a:pt x="427887" y="52957"/>
                  <a:pt x="554534" y="0"/>
                </a:cubicBezTo>
                <a:cubicBezTo>
                  <a:pt x="681181" y="-52957"/>
                  <a:pt x="804360" y="4522"/>
                  <a:pt x="1050696" y="0"/>
                </a:cubicBezTo>
                <a:cubicBezTo>
                  <a:pt x="1297032" y="-4522"/>
                  <a:pt x="1457903" y="9260"/>
                  <a:pt x="1692789" y="0"/>
                </a:cubicBezTo>
                <a:cubicBezTo>
                  <a:pt x="1927675" y="-9260"/>
                  <a:pt x="2122262" y="42760"/>
                  <a:pt x="2247323" y="0"/>
                </a:cubicBezTo>
                <a:cubicBezTo>
                  <a:pt x="2372384" y="-42760"/>
                  <a:pt x="2740190" y="11449"/>
                  <a:pt x="2918601" y="0"/>
                </a:cubicBezTo>
                <a:cubicBezTo>
                  <a:pt x="2980010" y="268814"/>
                  <a:pt x="2897747" y="284438"/>
                  <a:pt x="2918601" y="545180"/>
                </a:cubicBezTo>
                <a:cubicBezTo>
                  <a:pt x="2677617" y="597187"/>
                  <a:pt x="2473314" y="513655"/>
                  <a:pt x="2334881" y="545180"/>
                </a:cubicBezTo>
                <a:cubicBezTo>
                  <a:pt x="2196448" y="576705"/>
                  <a:pt x="1990258" y="495958"/>
                  <a:pt x="1692789" y="545180"/>
                </a:cubicBezTo>
                <a:cubicBezTo>
                  <a:pt x="1395320" y="594402"/>
                  <a:pt x="1344135" y="527278"/>
                  <a:pt x="1196626" y="545180"/>
                </a:cubicBezTo>
                <a:cubicBezTo>
                  <a:pt x="1049117" y="563082"/>
                  <a:pt x="775436" y="537510"/>
                  <a:pt x="612906" y="545180"/>
                </a:cubicBezTo>
                <a:cubicBezTo>
                  <a:pt x="450376" y="552850"/>
                  <a:pt x="195631" y="528996"/>
                  <a:pt x="0" y="545180"/>
                </a:cubicBezTo>
                <a:cubicBezTo>
                  <a:pt x="-1221" y="420821"/>
                  <a:pt x="42969" y="142098"/>
                  <a:pt x="0" y="0"/>
                </a:cubicBezTo>
                <a:close/>
              </a:path>
            </a:pathLst>
          </a:custGeom>
          <a:noFill/>
          <a:ln w="28575" cmpd="thinThick">
            <a:no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L="914400" marR="0" lvl="1"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marL="0" indent="0">
              <a:lnSpc>
                <a:spcPct val="115000"/>
              </a:lnSpc>
              <a:spcAft>
                <a:spcPts val="1600"/>
              </a:spcAft>
              <a:buSzPts val="1800"/>
            </a:pPr>
            <a:r>
              <a:rPr lang="en-US" sz="1400" b="1" dirty="0">
                <a:solidFill>
                  <a:srgbClr val="16A127"/>
                </a:solidFill>
                <a:latin typeface="Times New Roman"/>
                <a:ea typeface="Times New Roman"/>
                <a:cs typeface="Times New Roman"/>
                <a:sym typeface="Times New Roman"/>
              </a:rPr>
              <a:t>Integrating Ideas-Discussion III</a:t>
            </a:r>
          </a:p>
        </p:txBody>
      </p:sp>
      <p:sp>
        <p:nvSpPr>
          <p:cNvPr id="10" name="Google Shape;108;p19">
            <a:extLst>
              <a:ext uri="{FF2B5EF4-FFF2-40B4-BE49-F238E27FC236}">
                <a16:creationId xmlns:a16="http://schemas.microsoft.com/office/drawing/2014/main" id="{4A08D64B-D700-4F14-AEC9-7B95EDA0162B}"/>
              </a:ext>
            </a:extLst>
          </p:cNvPr>
          <p:cNvSpPr txBox="1">
            <a:spLocks/>
          </p:cNvSpPr>
          <p:nvPr/>
        </p:nvSpPr>
        <p:spPr>
          <a:xfrm>
            <a:off x="4109718" y="3148649"/>
            <a:ext cx="2164158" cy="917044"/>
          </a:xfrm>
          <a:prstGeom prst="rect">
            <a:avLst/>
          </a:prstGeom>
          <a:noFill/>
          <a:ln>
            <a:solidFill>
              <a:schemeClr val="bg1"/>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L="914400" marR="0" lvl="1"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marL="0" indent="0">
              <a:lnSpc>
                <a:spcPct val="115000"/>
              </a:lnSpc>
              <a:spcAft>
                <a:spcPts val="1600"/>
              </a:spcAft>
              <a:buSzPts val="1800"/>
            </a:pPr>
            <a:r>
              <a:rPr lang="en-US" sz="1400" b="1" dirty="0">
                <a:solidFill>
                  <a:srgbClr val="16A127"/>
                </a:solidFill>
                <a:latin typeface="Times New Roman"/>
                <a:ea typeface="Times New Roman"/>
                <a:cs typeface="Times New Roman"/>
                <a:sym typeface="Times New Roman"/>
              </a:rPr>
              <a:t>Creating a Movement-</a:t>
            </a:r>
          </a:p>
          <a:p>
            <a:pPr marL="0" indent="0">
              <a:lnSpc>
                <a:spcPct val="115000"/>
              </a:lnSpc>
              <a:spcAft>
                <a:spcPts val="1600"/>
              </a:spcAft>
              <a:buSzPts val="1800"/>
            </a:pPr>
            <a:r>
              <a:rPr lang="en-US" sz="1400" b="1" dirty="0">
                <a:solidFill>
                  <a:srgbClr val="16A127"/>
                </a:solidFill>
                <a:latin typeface="Times New Roman"/>
                <a:ea typeface="Times New Roman"/>
                <a:cs typeface="Times New Roman"/>
                <a:sym typeface="Times New Roman"/>
              </a:rPr>
              <a:t>Discussion IV</a:t>
            </a:r>
          </a:p>
        </p:txBody>
      </p:sp>
      <p:pic>
        <p:nvPicPr>
          <p:cNvPr id="8" name="Picture 7">
            <a:extLst>
              <a:ext uri="{FF2B5EF4-FFF2-40B4-BE49-F238E27FC236}">
                <a16:creationId xmlns:a16="http://schemas.microsoft.com/office/drawing/2014/main" id="{6C757903-2CF4-4550-84E6-56A97A120A3A}"/>
              </a:ext>
            </a:extLst>
          </p:cNvPr>
          <p:cNvPicPr>
            <a:picLocks noChangeAspect="1"/>
          </p:cNvPicPr>
          <p:nvPr/>
        </p:nvPicPr>
        <p:blipFill>
          <a:blip r:embed="rId5"/>
          <a:stretch>
            <a:fillRect/>
          </a:stretch>
        </p:blipFill>
        <p:spPr>
          <a:xfrm>
            <a:off x="6651099" y="2128858"/>
            <a:ext cx="1920800" cy="1101456"/>
          </a:xfrm>
          <a:prstGeom prst="rect">
            <a:avLst/>
          </a:prstGeom>
        </p:spPr>
      </p:pic>
      <p:sp>
        <p:nvSpPr>
          <p:cNvPr id="3" name="Slide Number Placeholder 2">
            <a:extLst>
              <a:ext uri="{FF2B5EF4-FFF2-40B4-BE49-F238E27FC236}">
                <a16:creationId xmlns:a16="http://schemas.microsoft.com/office/drawing/2014/main" id="{14AB6F71-5909-4DB0-8E16-7B1BCEA2554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a:t>
            </a:fld>
            <a:endParaRPr lang="en-US"/>
          </a:p>
        </p:txBody>
      </p:sp>
      <p:pic>
        <p:nvPicPr>
          <p:cNvPr id="11" name="Picture 10">
            <a:extLst>
              <a:ext uri="{FF2B5EF4-FFF2-40B4-BE49-F238E27FC236}">
                <a16:creationId xmlns:a16="http://schemas.microsoft.com/office/drawing/2014/main" id="{F82172FE-8967-4F63-BBF7-02B8C5A0367A}"/>
              </a:ext>
            </a:extLst>
          </p:cNvPr>
          <p:cNvPicPr>
            <a:picLocks noChangeAspect="1"/>
          </p:cNvPicPr>
          <p:nvPr/>
        </p:nvPicPr>
        <p:blipFill>
          <a:blip r:embed="rId6"/>
          <a:stretch>
            <a:fillRect/>
          </a:stretch>
        </p:blipFill>
        <p:spPr>
          <a:xfrm>
            <a:off x="6651098" y="3649797"/>
            <a:ext cx="1920800" cy="104154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107;p19">
            <a:extLst>
              <a:ext uri="{FF2B5EF4-FFF2-40B4-BE49-F238E27FC236}">
                <a16:creationId xmlns:a16="http://schemas.microsoft.com/office/drawing/2014/main" id="{DED543B6-1740-4FBA-8873-F916F966B3C9}"/>
              </a:ext>
            </a:extLst>
          </p:cNvPr>
          <p:cNvSpPr txBox="1">
            <a:spLocks noGrp="1"/>
          </p:cNvSpPr>
          <p:nvPr>
            <p:ph type="title"/>
          </p:nvPr>
        </p:nvSpPr>
        <p:spPr>
          <a:xfrm>
            <a:off x="0" y="0"/>
            <a:ext cx="6847367" cy="765544"/>
          </a:xfrm>
          <a:prstGeom prst="rect">
            <a:avLst/>
          </a:prstGeom>
          <a:solidFill>
            <a:srgbClr val="FFD966"/>
          </a:solid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Clr>
                <a:schemeClr val="dk1"/>
              </a:buClr>
              <a:buSzPts val="1100"/>
              <a:buFont typeface="Arial"/>
              <a:buNone/>
            </a:pPr>
            <a:r>
              <a:rPr lang="en-US" sz="3200" b="1">
                <a:solidFill>
                  <a:srgbClr val="999999"/>
                </a:solidFill>
                <a:latin typeface="Times New Roman"/>
                <a:ea typeface="Times New Roman"/>
                <a:cs typeface="Times New Roman"/>
                <a:sym typeface="Times New Roman"/>
              </a:rPr>
              <a:t>           </a:t>
            </a:r>
            <a:r>
              <a:rPr lang="en-US" sz="4500" b="1">
                <a:solidFill>
                  <a:srgbClr val="999999"/>
                </a:solidFill>
                <a:latin typeface="Times New Roman"/>
                <a:ea typeface="Times New Roman"/>
                <a:cs typeface="Times New Roman"/>
                <a:sym typeface="Times New Roman"/>
              </a:rPr>
              <a:t> </a:t>
            </a:r>
            <a:endParaRPr sz="6100" b="1">
              <a:solidFill>
                <a:srgbClr val="999999"/>
              </a:solidFill>
            </a:endParaRPr>
          </a:p>
        </p:txBody>
      </p:sp>
      <p:sp>
        <p:nvSpPr>
          <p:cNvPr id="10" name="Google Shape;108;p19">
            <a:extLst>
              <a:ext uri="{FF2B5EF4-FFF2-40B4-BE49-F238E27FC236}">
                <a16:creationId xmlns:a16="http://schemas.microsoft.com/office/drawing/2014/main" id="{ECA5582B-5E43-4B0F-A500-3FCA57D5D833}"/>
              </a:ext>
            </a:extLst>
          </p:cNvPr>
          <p:cNvSpPr txBox="1">
            <a:spLocks noGrp="1"/>
          </p:cNvSpPr>
          <p:nvPr>
            <p:ph type="body" idx="1"/>
          </p:nvPr>
        </p:nvSpPr>
        <p:spPr>
          <a:xfrm>
            <a:off x="1579756" y="122458"/>
            <a:ext cx="4882214" cy="451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800"/>
              <a:buNone/>
            </a:pPr>
            <a:r>
              <a:rPr lang="en-IN" b="1" dirty="0">
                <a:solidFill>
                  <a:srgbClr val="16A127"/>
                </a:solidFill>
                <a:latin typeface="Times New Roman"/>
                <a:ea typeface="Times New Roman"/>
                <a:cs typeface="Times New Roman"/>
                <a:sym typeface="Times New Roman"/>
              </a:rPr>
              <a:t>POP Conclave at POP Festival</a:t>
            </a:r>
            <a:endParaRPr b="1" dirty="0">
              <a:solidFill>
                <a:srgbClr val="16A127"/>
              </a:solidFill>
              <a:latin typeface="Times New Roman"/>
              <a:ea typeface="Times New Roman"/>
              <a:cs typeface="Times New Roman"/>
              <a:sym typeface="Times New Roman"/>
            </a:endParaRPr>
          </a:p>
        </p:txBody>
      </p:sp>
      <p:pic>
        <p:nvPicPr>
          <p:cNvPr id="11" name="Google Shape;109;p19">
            <a:extLst>
              <a:ext uri="{FF2B5EF4-FFF2-40B4-BE49-F238E27FC236}">
                <a16:creationId xmlns:a16="http://schemas.microsoft.com/office/drawing/2014/main" id="{98BA920D-13AF-4854-8B58-B33C4E0BF35F}"/>
              </a:ext>
            </a:extLst>
          </p:cNvPr>
          <p:cNvPicPr preferRelativeResize="0"/>
          <p:nvPr/>
        </p:nvPicPr>
        <p:blipFill rotWithShape="1">
          <a:blip r:embed="rId2">
            <a:alphaModFix/>
          </a:blip>
          <a:srcRect b="53332"/>
          <a:stretch/>
        </p:blipFill>
        <p:spPr>
          <a:xfrm>
            <a:off x="6847367" y="-10632"/>
            <a:ext cx="2296633" cy="1176953"/>
          </a:xfrm>
          <a:prstGeom prst="rect">
            <a:avLst/>
          </a:prstGeom>
          <a:noFill/>
          <a:ln>
            <a:noFill/>
          </a:ln>
        </p:spPr>
      </p:pic>
      <p:pic>
        <p:nvPicPr>
          <p:cNvPr id="12" name="Google Shape;110;p19">
            <a:extLst>
              <a:ext uri="{FF2B5EF4-FFF2-40B4-BE49-F238E27FC236}">
                <a16:creationId xmlns:a16="http://schemas.microsoft.com/office/drawing/2014/main" id="{07597AB3-72E3-4B1B-8137-C2BBF74E5A24}"/>
              </a:ext>
            </a:extLst>
          </p:cNvPr>
          <p:cNvPicPr preferRelativeResize="0"/>
          <p:nvPr/>
        </p:nvPicPr>
        <p:blipFill rotWithShape="1">
          <a:blip r:embed="rId3">
            <a:alphaModFix/>
          </a:blip>
          <a:srcRect/>
          <a:stretch/>
        </p:blipFill>
        <p:spPr>
          <a:xfrm>
            <a:off x="453172" y="0"/>
            <a:ext cx="844373" cy="675152"/>
          </a:xfrm>
          <a:prstGeom prst="rect">
            <a:avLst/>
          </a:prstGeom>
          <a:noFill/>
          <a:ln>
            <a:noFill/>
          </a:ln>
        </p:spPr>
      </p:pic>
      <p:sp>
        <p:nvSpPr>
          <p:cNvPr id="3" name="Slide Number Placeholder 2">
            <a:extLst>
              <a:ext uri="{FF2B5EF4-FFF2-40B4-BE49-F238E27FC236}">
                <a16:creationId xmlns:a16="http://schemas.microsoft.com/office/drawing/2014/main" id="{DD11C717-AE31-47CA-BA14-8C4D7366CDA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sp>
        <p:nvSpPr>
          <p:cNvPr id="4" name="TextBox 3">
            <a:extLst>
              <a:ext uri="{FF2B5EF4-FFF2-40B4-BE49-F238E27FC236}">
                <a16:creationId xmlns:a16="http://schemas.microsoft.com/office/drawing/2014/main" id="{100F777B-316E-41A7-B1B1-AAF671B7BCDF}"/>
              </a:ext>
            </a:extLst>
          </p:cNvPr>
          <p:cNvSpPr txBox="1"/>
          <p:nvPr/>
        </p:nvSpPr>
        <p:spPr>
          <a:xfrm>
            <a:off x="1878595" y="2006828"/>
            <a:ext cx="6701879" cy="1815882"/>
          </a:xfrm>
          <a:prstGeom prst="rect">
            <a:avLst/>
          </a:prstGeom>
          <a:noFill/>
        </p:spPr>
        <p:txBody>
          <a:bodyPr wrap="square" rtlCol="0">
            <a:spAutoFit/>
          </a:bodyPr>
          <a:lstStyle/>
          <a:p>
            <a:r>
              <a:rPr lang="en-IN" b="1" dirty="0">
                <a:latin typeface="Calibri" panose="020F0502020204030204" pitchFamily="34" charset="0"/>
                <a:cs typeface="Calibri" panose="020F0502020204030204" pitchFamily="34" charset="0"/>
              </a:rPr>
              <a:t>Short to long term goal - </a:t>
            </a:r>
          </a:p>
          <a:p>
            <a:pPr marL="285750" indent="-285750">
              <a:buFont typeface="Arial" panose="020B0604020202020204" pitchFamily="34" charset="0"/>
              <a:buChar char="•"/>
            </a:pPr>
            <a:r>
              <a:rPr lang="en-IN" dirty="0">
                <a:latin typeface="Calibri" panose="020F0502020204030204" pitchFamily="34" charset="0"/>
                <a:cs typeface="Calibri" panose="020F0502020204030204" pitchFamily="34" charset="0"/>
              </a:rPr>
              <a:t>This will be something created by you as a group to mobilize, inspire and demand action. </a:t>
            </a:r>
          </a:p>
          <a:p>
            <a:pPr marL="285750" indent="-285750">
              <a:buFont typeface="Arial" panose="020B0604020202020204" pitchFamily="34" charset="0"/>
              <a:buChar char="•"/>
            </a:pPr>
            <a:r>
              <a:rPr lang="en-IN" dirty="0">
                <a:latin typeface="Calibri" panose="020F0502020204030204" pitchFamily="34" charset="0"/>
                <a:cs typeface="Calibri" panose="020F0502020204030204" pitchFamily="34" charset="0"/>
              </a:rPr>
              <a:t>It will be an opportunity to associate and/or improvise your area of work/ interventions with the help of different stakeholders </a:t>
            </a:r>
          </a:p>
          <a:p>
            <a:pPr marL="285750" indent="-285750">
              <a:buFont typeface="Arial" panose="020B0604020202020204" pitchFamily="34" charset="0"/>
              <a:buChar char="•"/>
            </a:pPr>
            <a:r>
              <a:rPr lang="en-IN" dirty="0">
                <a:latin typeface="Calibri" panose="020F0502020204030204" pitchFamily="34" charset="0"/>
                <a:cs typeface="Calibri" panose="020F0502020204030204" pitchFamily="34" charset="0"/>
              </a:rPr>
              <a:t>This will serve as platform for you to advocate as a voice of youth  for a particular issue by approaching stakeholders like businesses, academia, NGOs, communities and science and technology etc.. </a:t>
            </a:r>
          </a:p>
        </p:txBody>
      </p:sp>
      <p:pic>
        <p:nvPicPr>
          <p:cNvPr id="14" name="Graphic 13" descr="Aspiration">
            <a:extLst>
              <a:ext uri="{FF2B5EF4-FFF2-40B4-BE49-F238E27FC236}">
                <a16:creationId xmlns:a16="http://schemas.microsoft.com/office/drawing/2014/main" id="{3E405E51-352C-4812-894E-7204403A059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2545" y="2203582"/>
            <a:ext cx="1157211" cy="1157211"/>
          </a:xfrm>
          <a:prstGeom prst="rect">
            <a:avLst/>
          </a:prstGeom>
        </p:spPr>
      </p:pic>
    </p:spTree>
    <p:extLst>
      <p:ext uri="{BB962C8B-B14F-4D97-AF65-F5344CB8AC3E}">
        <p14:creationId xmlns:p14="http://schemas.microsoft.com/office/powerpoint/2010/main" val="2826985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8"/>
          <p:cNvSpPr txBox="1">
            <a:spLocks noGrp="1"/>
          </p:cNvSpPr>
          <p:nvPr>
            <p:ph type="title"/>
          </p:nvPr>
        </p:nvSpPr>
        <p:spPr>
          <a:xfrm>
            <a:off x="0" y="0"/>
            <a:ext cx="6548313" cy="830882"/>
          </a:xfrm>
          <a:prstGeom prst="rect">
            <a:avLst/>
          </a:prstGeom>
          <a:solidFill>
            <a:srgbClr val="FFD966"/>
          </a:solid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Clr>
                <a:schemeClr val="dk1"/>
              </a:buClr>
              <a:buSzPts val="1100"/>
              <a:buFont typeface="Arial"/>
              <a:buNone/>
            </a:pPr>
            <a:r>
              <a:rPr lang="en-US" sz="3200" b="1" dirty="0">
                <a:solidFill>
                  <a:srgbClr val="999999"/>
                </a:solidFill>
                <a:latin typeface="Times New Roman"/>
                <a:ea typeface="Times New Roman"/>
                <a:cs typeface="Times New Roman"/>
                <a:sym typeface="Times New Roman"/>
              </a:rPr>
              <a:t>           </a:t>
            </a:r>
            <a:r>
              <a:rPr lang="en-US" sz="4500" b="1" dirty="0">
                <a:solidFill>
                  <a:srgbClr val="999999"/>
                </a:solidFill>
                <a:latin typeface="Times New Roman"/>
                <a:ea typeface="Times New Roman"/>
                <a:cs typeface="Times New Roman"/>
                <a:sym typeface="Times New Roman"/>
              </a:rPr>
              <a:t> </a:t>
            </a:r>
            <a:endParaRPr sz="6100" b="1" dirty="0">
              <a:solidFill>
                <a:srgbClr val="999999"/>
              </a:solidFill>
            </a:endParaRPr>
          </a:p>
        </p:txBody>
      </p:sp>
      <p:sp>
        <p:nvSpPr>
          <p:cNvPr id="99" name="Google Shape;99;p18"/>
          <p:cNvSpPr txBox="1">
            <a:spLocks noGrp="1"/>
          </p:cNvSpPr>
          <p:nvPr>
            <p:ph type="body" idx="1"/>
          </p:nvPr>
        </p:nvSpPr>
        <p:spPr>
          <a:xfrm>
            <a:off x="1655923" y="198781"/>
            <a:ext cx="4912529" cy="451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US" sz="2000" b="1" dirty="0">
                <a:solidFill>
                  <a:srgbClr val="16A127"/>
                </a:solidFill>
                <a:latin typeface="Times New Roman"/>
                <a:ea typeface="Times New Roman"/>
                <a:cs typeface="Times New Roman"/>
                <a:sym typeface="Times New Roman"/>
              </a:rPr>
              <a:t>Questions the presentation can address </a:t>
            </a:r>
            <a:endParaRPr sz="2000" b="1" dirty="0">
              <a:solidFill>
                <a:srgbClr val="16A127"/>
              </a:solidFill>
              <a:latin typeface="Times New Roman"/>
              <a:ea typeface="Times New Roman"/>
              <a:cs typeface="Times New Roman"/>
              <a:sym typeface="Times New Roman"/>
            </a:endParaRPr>
          </a:p>
        </p:txBody>
      </p:sp>
      <p:pic>
        <p:nvPicPr>
          <p:cNvPr id="100" name="Google Shape;100;p18"/>
          <p:cNvPicPr preferRelativeResize="0"/>
          <p:nvPr/>
        </p:nvPicPr>
        <p:blipFill rotWithShape="1">
          <a:blip r:embed="rId3">
            <a:alphaModFix/>
          </a:blip>
          <a:srcRect b="53332"/>
          <a:stretch/>
        </p:blipFill>
        <p:spPr>
          <a:xfrm>
            <a:off x="6548313" y="0"/>
            <a:ext cx="2595687" cy="1286540"/>
          </a:xfrm>
          <a:prstGeom prst="rect">
            <a:avLst/>
          </a:prstGeom>
          <a:noFill/>
          <a:ln>
            <a:noFill/>
          </a:ln>
        </p:spPr>
      </p:pic>
      <p:pic>
        <p:nvPicPr>
          <p:cNvPr id="101" name="Google Shape;101;p18"/>
          <p:cNvPicPr preferRelativeResize="0"/>
          <p:nvPr/>
        </p:nvPicPr>
        <p:blipFill rotWithShape="1">
          <a:blip r:embed="rId4">
            <a:alphaModFix/>
          </a:blip>
          <a:srcRect/>
          <a:stretch/>
        </p:blipFill>
        <p:spPr>
          <a:xfrm>
            <a:off x="405775" y="107449"/>
            <a:ext cx="844373" cy="675152"/>
          </a:xfrm>
          <a:prstGeom prst="rect">
            <a:avLst/>
          </a:prstGeom>
          <a:noFill/>
          <a:ln>
            <a:noFill/>
          </a:ln>
        </p:spPr>
      </p:pic>
      <p:sp>
        <p:nvSpPr>
          <p:cNvPr id="102" name="Google Shape;102;p18"/>
          <p:cNvSpPr txBox="1"/>
          <p:nvPr/>
        </p:nvSpPr>
        <p:spPr>
          <a:xfrm>
            <a:off x="422538" y="1393988"/>
            <a:ext cx="8298923" cy="3369397"/>
          </a:xfrm>
          <a:prstGeom prst="rect">
            <a:avLst/>
          </a:prstGeom>
          <a:noFill/>
          <a:ln>
            <a:noFill/>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SzPts val="1400"/>
              <a:buFont typeface="Times New Roman"/>
              <a:buChar char="❏"/>
            </a:pPr>
            <a:r>
              <a:rPr lang="en-US" i="0" u="none" strike="noStrike" cap="none" dirty="0">
                <a:latin typeface="Times New Roman"/>
                <a:ea typeface="Times New Roman"/>
                <a:cs typeface="Times New Roman"/>
                <a:sym typeface="Times New Roman"/>
              </a:rPr>
              <a:t>Where are we now?</a:t>
            </a:r>
            <a:endParaRPr dirty="0">
              <a:latin typeface="Times New Roman"/>
              <a:ea typeface="Times New Roman"/>
              <a:cs typeface="Times New Roman"/>
              <a:sym typeface="Times New Roman"/>
            </a:endParaRPr>
          </a:p>
          <a:p>
            <a:pPr marL="457200" marR="0" lvl="0" indent="-317500" algn="l" rtl="0">
              <a:lnSpc>
                <a:spcPct val="100000"/>
              </a:lnSpc>
              <a:spcBef>
                <a:spcPts val="0"/>
              </a:spcBef>
              <a:spcAft>
                <a:spcPts val="0"/>
              </a:spcAft>
              <a:buSzPts val="1400"/>
              <a:buFont typeface="Times New Roman"/>
              <a:buChar char="❏"/>
            </a:pPr>
            <a:r>
              <a:rPr lang="en-US" i="0" u="none" strike="noStrike" cap="none" dirty="0">
                <a:latin typeface="Times New Roman"/>
                <a:ea typeface="Times New Roman"/>
                <a:cs typeface="Times New Roman"/>
                <a:sym typeface="Times New Roman"/>
              </a:rPr>
              <a:t>What kind of research is required to move further? </a:t>
            </a:r>
            <a:endParaRPr dirty="0">
              <a:latin typeface="Times New Roman"/>
              <a:ea typeface="Times New Roman"/>
              <a:cs typeface="Times New Roman"/>
              <a:sym typeface="Times New Roman"/>
            </a:endParaRPr>
          </a:p>
          <a:p>
            <a:pPr marL="457200" marR="0" lvl="0" indent="-317500" algn="l" rtl="0">
              <a:lnSpc>
                <a:spcPct val="100000"/>
              </a:lnSpc>
              <a:spcBef>
                <a:spcPts val="0"/>
              </a:spcBef>
              <a:spcAft>
                <a:spcPts val="0"/>
              </a:spcAft>
              <a:buSzPts val="1400"/>
              <a:buFont typeface="Times New Roman"/>
              <a:buChar char="❏"/>
            </a:pPr>
            <a:r>
              <a:rPr lang="en-US" i="0" u="none" strike="noStrike" cap="none" dirty="0">
                <a:latin typeface="Times New Roman"/>
                <a:ea typeface="Times New Roman"/>
                <a:cs typeface="Times New Roman"/>
                <a:sym typeface="Times New Roman"/>
              </a:rPr>
              <a:t>Where do we want to be and </a:t>
            </a:r>
            <a:r>
              <a:rPr lang="en-US" dirty="0">
                <a:latin typeface="Times New Roman"/>
                <a:ea typeface="Times New Roman"/>
                <a:cs typeface="Times New Roman"/>
                <a:sym typeface="Times New Roman"/>
              </a:rPr>
              <a:t>how will we get there</a:t>
            </a:r>
            <a:r>
              <a:rPr lang="en-US" i="0" u="none" strike="noStrike" cap="none" dirty="0">
                <a:latin typeface="Times New Roman"/>
                <a:ea typeface="Times New Roman"/>
                <a:cs typeface="Times New Roman"/>
                <a:sym typeface="Times New Roman"/>
              </a:rPr>
              <a:t>? </a:t>
            </a:r>
            <a:endParaRPr i="0" u="none" strike="noStrike" cap="none" dirty="0">
              <a:latin typeface="Times New Roman"/>
              <a:ea typeface="Times New Roman"/>
              <a:cs typeface="Times New Roman"/>
              <a:sym typeface="Times New Roman"/>
            </a:endParaRPr>
          </a:p>
          <a:p>
            <a:pPr marL="457200" marR="0" lvl="0" indent="-317500" algn="l" rtl="0">
              <a:lnSpc>
                <a:spcPct val="100000"/>
              </a:lnSpc>
              <a:spcBef>
                <a:spcPts val="0"/>
              </a:spcBef>
              <a:spcAft>
                <a:spcPts val="0"/>
              </a:spcAft>
              <a:buSzPts val="1400"/>
              <a:buFont typeface="Times New Roman"/>
              <a:buChar char="❏"/>
            </a:pPr>
            <a:r>
              <a:rPr lang="en-US" i="0" u="none" strike="noStrike" cap="none" dirty="0">
                <a:latin typeface="Times New Roman"/>
                <a:ea typeface="Times New Roman"/>
                <a:cs typeface="Times New Roman"/>
                <a:sym typeface="Times New Roman"/>
              </a:rPr>
              <a:t>What are the specific goals and targets?</a:t>
            </a:r>
            <a:endParaRPr i="0" u="none" strike="noStrike" cap="none" dirty="0">
              <a:latin typeface="Times New Roman"/>
              <a:ea typeface="Times New Roman"/>
              <a:cs typeface="Times New Roman"/>
              <a:sym typeface="Times New Roman"/>
            </a:endParaRPr>
          </a:p>
          <a:p>
            <a:pPr marL="457200" lvl="0" indent="-317500" algn="l" rtl="0">
              <a:spcBef>
                <a:spcPts val="0"/>
              </a:spcBef>
              <a:spcAft>
                <a:spcPts val="0"/>
              </a:spcAft>
              <a:buSzPts val="1400"/>
              <a:buFont typeface="Times New Roman"/>
              <a:buChar char="❏"/>
            </a:pPr>
            <a:r>
              <a:rPr lang="en-US" dirty="0">
                <a:latin typeface="Times New Roman"/>
                <a:ea typeface="Times New Roman"/>
                <a:cs typeface="Times New Roman"/>
                <a:sym typeface="Times New Roman"/>
              </a:rPr>
              <a:t>What resources are required?</a:t>
            </a:r>
            <a:endParaRPr dirty="0">
              <a:latin typeface="Times New Roman"/>
              <a:ea typeface="Times New Roman"/>
              <a:cs typeface="Times New Roman"/>
              <a:sym typeface="Times New Roman"/>
            </a:endParaRPr>
          </a:p>
          <a:p>
            <a:pPr marL="457200" lvl="0" indent="-317500" algn="l" rtl="0">
              <a:spcBef>
                <a:spcPts val="0"/>
              </a:spcBef>
              <a:spcAft>
                <a:spcPts val="0"/>
              </a:spcAft>
              <a:buSzPts val="1400"/>
              <a:buFont typeface="Times New Roman"/>
              <a:buChar char="❏"/>
            </a:pPr>
            <a:r>
              <a:rPr lang="en-US" dirty="0">
                <a:latin typeface="Times New Roman"/>
                <a:ea typeface="Times New Roman"/>
                <a:cs typeface="Times New Roman"/>
                <a:sym typeface="Times New Roman"/>
              </a:rPr>
              <a:t>How will inspire and mobilize people to join you?</a:t>
            </a:r>
            <a:endParaRPr dirty="0">
              <a:latin typeface="Times New Roman"/>
              <a:ea typeface="Times New Roman"/>
              <a:cs typeface="Times New Roman"/>
              <a:sym typeface="Times New Roman"/>
            </a:endParaRPr>
          </a:p>
          <a:p>
            <a:pPr marL="457200" marR="0" lvl="0" indent="-317500" algn="l" rtl="0">
              <a:lnSpc>
                <a:spcPct val="100000"/>
              </a:lnSpc>
              <a:spcBef>
                <a:spcPts val="0"/>
              </a:spcBef>
              <a:spcAft>
                <a:spcPts val="0"/>
              </a:spcAft>
              <a:buSzPts val="1400"/>
              <a:buFont typeface="Times New Roman"/>
              <a:buChar char="❏"/>
            </a:pPr>
            <a:r>
              <a:rPr lang="en-US" i="0" u="none" strike="noStrike" cap="none" dirty="0">
                <a:latin typeface="Times New Roman"/>
                <a:ea typeface="Times New Roman"/>
                <a:cs typeface="Times New Roman"/>
                <a:sym typeface="Times New Roman"/>
              </a:rPr>
              <a:t>What timescales are there for different stages of implementation? </a:t>
            </a:r>
            <a:endParaRPr i="0" u="none" strike="noStrike" cap="none" dirty="0">
              <a:latin typeface="Times New Roman"/>
              <a:ea typeface="Times New Roman"/>
              <a:cs typeface="Times New Roman"/>
              <a:sym typeface="Times New Roman"/>
            </a:endParaRPr>
          </a:p>
          <a:p>
            <a:pPr marL="457200" lvl="0" indent="-317500" algn="l" rtl="0">
              <a:spcBef>
                <a:spcPts val="0"/>
              </a:spcBef>
              <a:spcAft>
                <a:spcPts val="0"/>
              </a:spcAft>
              <a:buSzPts val="1400"/>
              <a:buFont typeface="Times New Roman"/>
              <a:buChar char="❏"/>
            </a:pPr>
            <a:r>
              <a:rPr lang="en-US" dirty="0">
                <a:latin typeface="Times New Roman"/>
                <a:ea typeface="Times New Roman"/>
                <a:cs typeface="Times New Roman"/>
                <a:sym typeface="Times New Roman"/>
              </a:rPr>
              <a:t>What platforms may be used (online and offline)? </a:t>
            </a:r>
            <a:endParaRPr dirty="0">
              <a:latin typeface="Times New Roman"/>
              <a:ea typeface="Times New Roman"/>
              <a:cs typeface="Times New Roman"/>
              <a:sym typeface="Times New Roman"/>
            </a:endParaRPr>
          </a:p>
          <a:p>
            <a:pPr marL="457200" marR="0" lvl="0" indent="-317500" algn="l" rtl="0">
              <a:lnSpc>
                <a:spcPct val="100000"/>
              </a:lnSpc>
              <a:spcBef>
                <a:spcPts val="0"/>
              </a:spcBef>
              <a:spcAft>
                <a:spcPts val="0"/>
              </a:spcAft>
              <a:buSzPts val="1400"/>
              <a:buFont typeface="Times New Roman"/>
              <a:buChar char="❏"/>
            </a:pPr>
            <a:r>
              <a:rPr lang="en-US" i="0" u="none" strike="noStrike" cap="none" dirty="0">
                <a:latin typeface="Times New Roman"/>
                <a:ea typeface="Times New Roman"/>
                <a:cs typeface="Times New Roman"/>
                <a:sym typeface="Times New Roman"/>
              </a:rPr>
              <a:t>What are the tasks and routes to the achievement of targets, and means to monitor and check progress? </a:t>
            </a:r>
            <a:endParaRPr i="0" u="none" strike="noStrike" cap="none" dirty="0">
              <a:latin typeface="Times New Roman"/>
              <a:ea typeface="Times New Roman"/>
              <a:cs typeface="Times New Roman"/>
              <a:sym typeface="Times New Roman"/>
            </a:endParaRPr>
          </a:p>
          <a:p>
            <a:pPr marL="457200" lvl="0" indent="-317500" algn="l" rtl="0">
              <a:spcBef>
                <a:spcPts val="0"/>
              </a:spcBef>
              <a:spcAft>
                <a:spcPts val="0"/>
              </a:spcAft>
              <a:buSzPts val="1400"/>
              <a:buFont typeface="Times New Roman"/>
              <a:buChar char="❏"/>
            </a:pPr>
            <a:r>
              <a:rPr lang="en-US" dirty="0">
                <a:latin typeface="Times New Roman"/>
                <a:ea typeface="Times New Roman"/>
                <a:cs typeface="Times New Roman"/>
                <a:sym typeface="Times New Roman"/>
              </a:rPr>
              <a:t>How the POP Movement may be able to help you?</a:t>
            </a:r>
            <a:endParaRPr dirty="0">
              <a:latin typeface="Times New Roman"/>
              <a:ea typeface="Times New Roman"/>
              <a:cs typeface="Times New Roman"/>
              <a:sym typeface="Times New Roman"/>
            </a:endParaRPr>
          </a:p>
          <a:p>
            <a:pPr marL="457200" marR="0" lvl="0" indent="-317500" algn="l" rtl="0">
              <a:lnSpc>
                <a:spcPct val="100000"/>
              </a:lnSpc>
              <a:spcBef>
                <a:spcPts val="0"/>
              </a:spcBef>
              <a:spcAft>
                <a:spcPts val="0"/>
              </a:spcAft>
              <a:buSzPts val="1400"/>
              <a:buFont typeface="Times New Roman"/>
              <a:buChar char="❏"/>
            </a:pPr>
            <a:r>
              <a:rPr lang="en-US" dirty="0">
                <a:latin typeface="Times New Roman"/>
                <a:ea typeface="Times New Roman"/>
                <a:cs typeface="Times New Roman"/>
                <a:sym typeface="Times New Roman"/>
              </a:rPr>
              <a:t>Explore alternative strategies that may be adopted (</a:t>
            </a:r>
            <a:r>
              <a:rPr lang="en-US" i="1" dirty="0">
                <a:latin typeface="Times New Roman"/>
                <a:ea typeface="Times New Roman"/>
                <a:cs typeface="Times New Roman"/>
                <a:sym typeface="Times New Roman"/>
              </a:rPr>
              <a:t>for </a:t>
            </a:r>
            <a:r>
              <a:rPr lang="en-US" i="1" dirty="0" err="1">
                <a:latin typeface="Times New Roman"/>
                <a:ea typeface="Times New Roman"/>
                <a:cs typeface="Times New Roman"/>
                <a:sym typeface="Times New Roman"/>
              </a:rPr>
              <a:t>eg.</a:t>
            </a:r>
            <a:r>
              <a:rPr lang="en-US" i="1" dirty="0">
                <a:latin typeface="Times New Roman"/>
                <a:ea typeface="Times New Roman"/>
                <a:cs typeface="Times New Roman"/>
                <a:sym typeface="Times New Roman"/>
              </a:rPr>
              <a:t> During the COVID situation, many of us adopted different approaches to continue our work</a:t>
            </a:r>
            <a:r>
              <a:rPr lang="en-US" dirty="0">
                <a:latin typeface="Times New Roman"/>
                <a:ea typeface="Times New Roman"/>
                <a:cs typeface="Times New Roman"/>
                <a:sym typeface="Times New Roman"/>
              </a:rPr>
              <a:t>)?</a:t>
            </a:r>
            <a:endParaRPr dirty="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dirty="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dirty="0">
                <a:latin typeface="Times New Roman"/>
                <a:ea typeface="Times New Roman"/>
                <a:cs typeface="Times New Roman"/>
                <a:sym typeface="Times New Roman"/>
              </a:rPr>
              <a:t>*</a:t>
            </a:r>
            <a:r>
              <a:rPr lang="en-US" i="1" dirty="0">
                <a:latin typeface="Times New Roman"/>
                <a:ea typeface="Times New Roman"/>
                <a:cs typeface="Times New Roman"/>
                <a:sym typeface="Times New Roman"/>
              </a:rPr>
              <a:t>Note: Participants can try to cover as many questions as convenient based on the scale and/or stage of your project.</a:t>
            </a:r>
            <a:endParaRPr i="1" dirty="0">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3000"/>
              <a:buFont typeface="Arial"/>
              <a:buNone/>
            </a:pPr>
            <a:endParaRPr b="1" i="0" u="none" strike="noStrike" cap="none" dirty="0">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9"/>
          <p:cNvSpPr txBox="1">
            <a:spLocks noGrp="1"/>
          </p:cNvSpPr>
          <p:nvPr>
            <p:ph type="title"/>
          </p:nvPr>
        </p:nvSpPr>
        <p:spPr>
          <a:xfrm>
            <a:off x="1" y="-1"/>
            <a:ext cx="6855362" cy="739350"/>
          </a:xfrm>
          <a:prstGeom prst="rect">
            <a:avLst/>
          </a:prstGeom>
          <a:solidFill>
            <a:srgbClr val="FFD966"/>
          </a:solid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Clr>
                <a:schemeClr val="dk1"/>
              </a:buClr>
              <a:buSzPts val="1100"/>
              <a:buFont typeface="Arial"/>
              <a:buNone/>
            </a:pPr>
            <a:r>
              <a:rPr lang="en-US" sz="3200" b="1">
                <a:solidFill>
                  <a:srgbClr val="999999"/>
                </a:solidFill>
                <a:latin typeface="Times New Roman"/>
                <a:ea typeface="Times New Roman"/>
                <a:cs typeface="Times New Roman"/>
                <a:sym typeface="Times New Roman"/>
              </a:rPr>
              <a:t>           </a:t>
            </a:r>
            <a:r>
              <a:rPr lang="en-US" sz="4500" b="1">
                <a:solidFill>
                  <a:srgbClr val="999999"/>
                </a:solidFill>
                <a:latin typeface="Times New Roman"/>
                <a:ea typeface="Times New Roman"/>
                <a:cs typeface="Times New Roman"/>
                <a:sym typeface="Times New Roman"/>
              </a:rPr>
              <a:t> </a:t>
            </a:r>
            <a:endParaRPr sz="6100" b="1">
              <a:solidFill>
                <a:srgbClr val="999999"/>
              </a:solidFill>
            </a:endParaRPr>
          </a:p>
        </p:txBody>
      </p:sp>
      <p:sp>
        <p:nvSpPr>
          <p:cNvPr id="108" name="Google Shape;108;p19"/>
          <p:cNvSpPr txBox="1">
            <a:spLocks noGrp="1"/>
          </p:cNvSpPr>
          <p:nvPr>
            <p:ph type="body" idx="1"/>
          </p:nvPr>
        </p:nvSpPr>
        <p:spPr>
          <a:xfrm>
            <a:off x="2090481" y="133235"/>
            <a:ext cx="3939467" cy="451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800"/>
              <a:buNone/>
            </a:pPr>
            <a:r>
              <a:rPr lang="en-US" b="1" dirty="0">
                <a:solidFill>
                  <a:srgbClr val="16A127"/>
                </a:solidFill>
                <a:latin typeface="Times New Roman"/>
                <a:ea typeface="Times New Roman"/>
                <a:cs typeface="Times New Roman"/>
                <a:sym typeface="Times New Roman"/>
              </a:rPr>
              <a:t>Road Map to the Action Plan</a:t>
            </a:r>
            <a:endParaRPr b="1" dirty="0">
              <a:solidFill>
                <a:srgbClr val="16A127"/>
              </a:solidFill>
              <a:latin typeface="Times New Roman"/>
              <a:ea typeface="Times New Roman"/>
              <a:cs typeface="Times New Roman"/>
              <a:sym typeface="Times New Roman"/>
            </a:endParaRPr>
          </a:p>
        </p:txBody>
      </p:sp>
      <p:pic>
        <p:nvPicPr>
          <p:cNvPr id="109" name="Google Shape;109;p19"/>
          <p:cNvPicPr preferRelativeResize="0"/>
          <p:nvPr/>
        </p:nvPicPr>
        <p:blipFill rotWithShape="1">
          <a:blip r:embed="rId3">
            <a:alphaModFix/>
          </a:blip>
          <a:srcRect b="53332"/>
          <a:stretch/>
        </p:blipFill>
        <p:spPr>
          <a:xfrm>
            <a:off x="6855363" y="-4092"/>
            <a:ext cx="2288637" cy="1160644"/>
          </a:xfrm>
          <a:prstGeom prst="rect">
            <a:avLst/>
          </a:prstGeom>
          <a:noFill/>
          <a:ln>
            <a:noFill/>
          </a:ln>
        </p:spPr>
      </p:pic>
      <p:pic>
        <p:nvPicPr>
          <p:cNvPr id="110" name="Google Shape;110;p19"/>
          <p:cNvPicPr preferRelativeResize="0"/>
          <p:nvPr/>
        </p:nvPicPr>
        <p:blipFill rotWithShape="1">
          <a:blip r:embed="rId4">
            <a:alphaModFix/>
          </a:blip>
          <a:srcRect/>
          <a:stretch/>
        </p:blipFill>
        <p:spPr>
          <a:xfrm>
            <a:off x="400026" y="18825"/>
            <a:ext cx="844373" cy="675152"/>
          </a:xfrm>
          <a:prstGeom prst="rect">
            <a:avLst/>
          </a:prstGeom>
          <a:noFill/>
          <a:ln>
            <a:noFill/>
          </a:ln>
        </p:spPr>
      </p:pic>
      <p:sp>
        <p:nvSpPr>
          <p:cNvPr id="113" name="Google Shape;113;p19"/>
          <p:cNvSpPr/>
          <p:nvPr/>
        </p:nvSpPr>
        <p:spPr>
          <a:xfrm>
            <a:off x="6267351" y="4046311"/>
            <a:ext cx="2111828"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1" i="0" u="none" strike="noStrike" cap="none" dirty="0">
                <a:solidFill>
                  <a:srgbClr val="00B050"/>
                </a:solidFill>
                <a:latin typeface="Times New Roman"/>
                <a:ea typeface="Times New Roman"/>
                <a:cs typeface="Times New Roman"/>
                <a:sym typeface="Times New Roman"/>
              </a:rPr>
              <a:t>2. Check for readiness</a:t>
            </a:r>
            <a:endParaRPr sz="1400" b="0" i="0" u="none" strike="noStrike" cap="none" dirty="0">
              <a:solidFill>
                <a:srgbClr val="000000"/>
              </a:solidFill>
              <a:latin typeface="Arial"/>
              <a:ea typeface="Arial"/>
              <a:cs typeface="Arial"/>
              <a:sym typeface="Arial"/>
            </a:endParaRPr>
          </a:p>
        </p:txBody>
      </p:sp>
      <p:sp>
        <p:nvSpPr>
          <p:cNvPr id="115" name="Google Shape;115;p19"/>
          <p:cNvSpPr/>
          <p:nvPr/>
        </p:nvSpPr>
        <p:spPr>
          <a:xfrm>
            <a:off x="3423086" y="1627656"/>
            <a:ext cx="1996378"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1" i="0" u="none" strike="noStrike" cap="none" dirty="0">
                <a:solidFill>
                  <a:srgbClr val="00B050"/>
                </a:solidFill>
                <a:latin typeface="Times New Roman"/>
                <a:ea typeface="Times New Roman"/>
                <a:cs typeface="Times New Roman"/>
                <a:sym typeface="Times New Roman"/>
              </a:rPr>
              <a:t>4. Check for progress </a:t>
            </a:r>
            <a:endParaRPr dirty="0"/>
          </a:p>
        </p:txBody>
      </p:sp>
      <p:cxnSp>
        <p:nvCxnSpPr>
          <p:cNvPr id="4" name="Connector: Curved 3">
            <a:extLst>
              <a:ext uri="{FF2B5EF4-FFF2-40B4-BE49-F238E27FC236}">
                <a16:creationId xmlns:a16="http://schemas.microsoft.com/office/drawing/2014/main" id="{C001D7BE-F52B-4B9F-AFB3-F092B2A372E1}"/>
              </a:ext>
            </a:extLst>
          </p:cNvPr>
          <p:cNvCxnSpPr>
            <a:cxnSpLocks/>
          </p:cNvCxnSpPr>
          <p:nvPr/>
        </p:nvCxnSpPr>
        <p:spPr>
          <a:xfrm rot="10800000">
            <a:off x="1108631" y="2578529"/>
            <a:ext cx="7661939" cy="1250935"/>
          </a:xfrm>
          <a:prstGeom prst="curvedConnector3">
            <a:avLst>
              <a:gd name="adj1" fmla="val 50000"/>
            </a:avLst>
          </a:prstGeom>
          <a:ln w="76200"/>
        </p:spPr>
        <p:style>
          <a:lnRef idx="3">
            <a:schemeClr val="accent2"/>
          </a:lnRef>
          <a:fillRef idx="0">
            <a:schemeClr val="accent2"/>
          </a:fillRef>
          <a:effectRef idx="2">
            <a:schemeClr val="accent2"/>
          </a:effectRef>
          <a:fontRef idx="minor">
            <a:schemeClr val="tx1"/>
          </a:fontRef>
        </p:style>
      </p:cxnSp>
      <p:sp>
        <p:nvSpPr>
          <p:cNvPr id="10" name="Rectangle 9">
            <a:extLst>
              <a:ext uri="{FF2B5EF4-FFF2-40B4-BE49-F238E27FC236}">
                <a16:creationId xmlns:a16="http://schemas.microsoft.com/office/drawing/2014/main" id="{3B309B2C-6032-43C0-8868-A3AB6A33A385}"/>
              </a:ext>
            </a:extLst>
          </p:cNvPr>
          <p:cNvSpPr/>
          <p:nvPr/>
        </p:nvSpPr>
        <p:spPr>
          <a:xfrm>
            <a:off x="7431672" y="1710472"/>
            <a:ext cx="1712328" cy="707886"/>
          </a:xfrm>
          <a:prstGeom prst="rect">
            <a:avLst/>
          </a:prstGeom>
        </p:spPr>
        <p:txBody>
          <a:bodyPr wrap="square">
            <a:spAutoFit/>
          </a:bodyPr>
          <a:lstStyle/>
          <a:p>
            <a:pPr marL="171450" lvl="0" indent="-171450">
              <a:buSzPts val="1400"/>
              <a:buFont typeface="Wingdings" panose="05000000000000000000" pitchFamily="2" charset="2"/>
              <a:buChar char="ü"/>
            </a:pPr>
            <a:r>
              <a:rPr lang="en-US" sz="1000" dirty="0">
                <a:solidFill>
                  <a:srgbClr val="C00000"/>
                </a:solidFill>
                <a:latin typeface="Times New Roman"/>
                <a:ea typeface="Times New Roman"/>
                <a:cs typeface="Times New Roman"/>
                <a:sym typeface="Times New Roman"/>
              </a:rPr>
              <a:t>Select the issue and decide whom to involve;</a:t>
            </a:r>
            <a:endParaRPr lang="en-US" sz="1000" dirty="0">
              <a:solidFill>
                <a:srgbClr val="C00000"/>
              </a:solidFill>
            </a:endParaRPr>
          </a:p>
          <a:p>
            <a:pPr marL="171450" lvl="0" indent="-171450">
              <a:buSzPts val="1400"/>
              <a:buFont typeface="Wingdings" panose="05000000000000000000" pitchFamily="2" charset="2"/>
              <a:buChar char="ü"/>
            </a:pPr>
            <a:r>
              <a:rPr lang="en-US" sz="1000" dirty="0">
                <a:solidFill>
                  <a:srgbClr val="C00000"/>
                </a:solidFill>
                <a:latin typeface="Times New Roman"/>
                <a:ea typeface="Times New Roman"/>
                <a:cs typeface="Times New Roman"/>
                <a:sym typeface="Times New Roman"/>
              </a:rPr>
              <a:t>Review evidence of existing performance;</a:t>
            </a:r>
            <a:endParaRPr lang="en-US" sz="1000" dirty="0">
              <a:solidFill>
                <a:srgbClr val="C00000"/>
              </a:solidFill>
            </a:endParaRPr>
          </a:p>
        </p:txBody>
      </p:sp>
      <p:grpSp>
        <p:nvGrpSpPr>
          <p:cNvPr id="12" name="Group 11">
            <a:extLst>
              <a:ext uri="{FF2B5EF4-FFF2-40B4-BE49-F238E27FC236}">
                <a16:creationId xmlns:a16="http://schemas.microsoft.com/office/drawing/2014/main" id="{CAAD0D6C-0E1E-400A-8928-A7BE278BCD43}"/>
              </a:ext>
            </a:extLst>
          </p:cNvPr>
          <p:cNvGrpSpPr/>
          <p:nvPr/>
        </p:nvGrpSpPr>
        <p:grpSpPr>
          <a:xfrm>
            <a:off x="8129207" y="2365059"/>
            <a:ext cx="1000505" cy="924320"/>
            <a:chOff x="8101063" y="2535564"/>
            <a:chExt cx="1000505" cy="924320"/>
          </a:xfrm>
        </p:grpSpPr>
        <p:sp>
          <p:nvSpPr>
            <p:cNvPr id="8" name="Teardrop 7">
              <a:extLst>
                <a:ext uri="{FF2B5EF4-FFF2-40B4-BE49-F238E27FC236}">
                  <a16:creationId xmlns:a16="http://schemas.microsoft.com/office/drawing/2014/main" id="{57194CBB-0A97-4ED0-9023-D2F2C5ECDAE5}"/>
                </a:ext>
              </a:extLst>
            </p:cNvPr>
            <p:cNvSpPr/>
            <p:nvPr/>
          </p:nvSpPr>
          <p:spPr>
            <a:xfrm rot="8104815">
              <a:off x="8193315" y="2535564"/>
              <a:ext cx="816003" cy="924320"/>
            </a:xfrm>
            <a:prstGeom prst="teardrop">
              <a:avLst>
                <a:gd name="adj" fmla="val 160266"/>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IN" sz="1000" dirty="0"/>
            </a:p>
          </p:txBody>
        </p:sp>
        <p:sp>
          <p:nvSpPr>
            <p:cNvPr id="11" name="TextBox 10">
              <a:extLst>
                <a:ext uri="{FF2B5EF4-FFF2-40B4-BE49-F238E27FC236}">
                  <a16:creationId xmlns:a16="http://schemas.microsoft.com/office/drawing/2014/main" id="{C80E5AC8-6509-4AE9-A430-D8D5F1F6E835}"/>
                </a:ext>
              </a:extLst>
            </p:cNvPr>
            <p:cNvSpPr txBox="1"/>
            <p:nvPr/>
          </p:nvSpPr>
          <p:spPr>
            <a:xfrm>
              <a:off x="8101063" y="2874613"/>
              <a:ext cx="1000505" cy="246221"/>
            </a:xfrm>
            <a:prstGeom prst="rect">
              <a:avLst/>
            </a:prstGeom>
            <a:noFill/>
          </p:spPr>
          <p:txBody>
            <a:bodyPr wrap="square" rtlCol="0">
              <a:spAutoFit/>
            </a:bodyPr>
            <a:lstStyle/>
            <a:p>
              <a:r>
                <a:rPr lang="en-IN" sz="1000" b="1" dirty="0">
                  <a:solidFill>
                    <a:srgbClr val="C00000"/>
                  </a:solidFill>
                </a:rPr>
                <a:t>Preparations </a:t>
              </a:r>
            </a:p>
          </p:txBody>
        </p:sp>
        <p:sp>
          <p:nvSpPr>
            <p:cNvPr id="22" name="TextBox 21">
              <a:extLst>
                <a:ext uri="{FF2B5EF4-FFF2-40B4-BE49-F238E27FC236}">
                  <a16:creationId xmlns:a16="http://schemas.microsoft.com/office/drawing/2014/main" id="{DC39AE97-FFAE-43AE-BB9A-2A3B0161B286}"/>
                </a:ext>
              </a:extLst>
            </p:cNvPr>
            <p:cNvSpPr txBox="1"/>
            <p:nvPr/>
          </p:nvSpPr>
          <p:spPr>
            <a:xfrm>
              <a:off x="8458453" y="2644689"/>
              <a:ext cx="333269" cy="246221"/>
            </a:xfrm>
            <a:prstGeom prst="rect">
              <a:avLst/>
            </a:prstGeom>
            <a:noFill/>
          </p:spPr>
          <p:txBody>
            <a:bodyPr wrap="square" rtlCol="0">
              <a:spAutoFit/>
            </a:bodyPr>
            <a:lstStyle/>
            <a:p>
              <a:r>
                <a:rPr lang="en-IN" sz="1000" b="1" dirty="0">
                  <a:solidFill>
                    <a:srgbClr val="C00000"/>
                  </a:solidFill>
                </a:rPr>
                <a:t>1. </a:t>
              </a:r>
            </a:p>
          </p:txBody>
        </p:sp>
      </p:grpSp>
      <p:grpSp>
        <p:nvGrpSpPr>
          <p:cNvPr id="25" name="Group 24">
            <a:extLst>
              <a:ext uri="{FF2B5EF4-FFF2-40B4-BE49-F238E27FC236}">
                <a16:creationId xmlns:a16="http://schemas.microsoft.com/office/drawing/2014/main" id="{3F2FF12B-80BC-4738-B5A1-BEA6130AA0C3}"/>
              </a:ext>
            </a:extLst>
          </p:cNvPr>
          <p:cNvGrpSpPr/>
          <p:nvPr/>
        </p:nvGrpSpPr>
        <p:grpSpPr>
          <a:xfrm>
            <a:off x="2352725" y="1262825"/>
            <a:ext cx="1025725" cy="834732"/>
            <a:chOff x="8068872" y="2486671"/>
            <a:chExt cx="1309157" cy="950788"/>
          </a:xfrm>
        </p:grpSpPr>
        <p:sp>
          <p:nvSpPr>
            <p:cNvPr id="26" name="Teardrop 25">
              <a:extLst>
                <a:ext uri="{FF2B5EF4-FFF2-40B4-BE49-F238E27FC236}">
                  <a16:creationId xmlns:a16="http://schemas.microsoft.com/office/drawing/2014/main" id="{6DFE05CA-7EF9-46A0-9DC1-D57F06A76F79}"/>
                </a:ext>
              </a:extLst>
            </p:cNvPr>
            <p:cNvSpPr/>
            <p:nvPr/>
          </p:nvSpPr>
          <p:spPr>
            <a:xfrm rot="8104815">
              <a:off x="8182926" y="2486671"/>
              <a:ext cx="958915" cy="950788"/>
            </a:xfrm>
            <a:prstGeom prst="teardrop">
              <a:avLst>
                <a:gd name="adj" fmla="val 160266"/>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IN" sz="1000" dirty="0"/>
            </a:p>
          </p:txBody>
        </p:sp>
        <p:sp>
          <p:nvSpPr>
            <p:cNvPr id="27" name="TextBox 26">
              <a:extLst>
                <a:ext uri="{FF2B5EF4-FFF2-40B4-BE49-F238E27FC236}">
                  <a16:creationId xmlns:a16="http://schemas.microsoft.com/office/drawing/2014/main" id="{909C785C-D465-4B5A-9888-0238B8CC8329}"/>
                </a:ext>
              </a:extLst>
            </p:cNvPr>
            <p:cNvSpPr txBox="1"/>
            <p:nvPr/>
          </p:nvSpPr>
          <p:spPr>
            <a:xfrm>
              <a:off x="8068872" y="2825737"/>
              <a:ext cx="1309157" cy="280454"/>
            </a:xfrm>
            <a:prstGeom prst="rect">
              <a:avLst/>
            </a:prstGeom>
            <a:noFill/>
          </p:spPr>
          <p:txBody>
            <a:bodyPr wrap="square" rtlCol="0">
              <a:spAutoFit/>
            </a:bodyPr>
            <a:lstStyle/>
            <a:p>
              <a:r>
                <a:rPr lang="en-IN" sz="1000" b="1" dirty="0">
                  <a:solidFill>
                    <a:srgbClr val="C00000"/>
                  </a:solidFill>
                </a:rPr>
                <a:t>Destinations </a:t>
              </a:r>
            </a:p>
          </p:txBody>
        </p:sp>
        <p:sp>
          <p:nvSpPr>
            <p:cNvPr id="28" name="TextBox 27">
              <a:extLst>
                <a:ext uri="{FF2B5EF4-FFF2-40B4-BE49-F238E27FC236}">
                  <a16:creationId xmlns:a16="http://schemas.microsoft.com/office/drawing/2014/main" id="{75818231-CF74-48CC-B750-5654A62AC813}"/>
                </a:ext>
              </a:extLst>
            </p:cNvPr>
            <p:cNvSpPr txBox="1"/>
            <p:nvPr/>
          </p:nvSpPr>
          <p:spPr>
            <a:xfrm>
              <a:off x="8458453" y="2644689"/>
              <a:ext cx="333269" cy="246221"/>
            </a:xfrm>
            <a:prstGeom prst="rect">
              <a:avLst/>
            </a:prstGeom>
            <a:noFill/>
          </p:spPr>
          <p:txBody>
            <a:bodyPr wrap="square" rtlCol="0">
              <a:spAutoFit/>
            </a:bodyPr>
            <a:lstStyle/>
            <a:p>
              <a:r>
                <a:rPr lang="en-IN" sz="1000" b="1" dirty="0">
                  <a:solidFill>
                    <a:srgbClr val="C00000"/>
                  </a:solidFill>
                </a:rPr>
                <a:t>5. </a:t>
              </a:r>
            </a:p>
          </p:txBody>
        </p:sp>
      </p:grpSp>
      <p:grpSp>
        <p:nvGrpSpPr>
          <p:cNvPr id="13" name="Group 12">
            <a:extLst>
              <a:ext uri="{FF2B5EF4-FFF2-40B4-BE49-F238E27FC236}">
                <a16:creationId xmlns:a16="http://schemas.microsoft.com/office/drawing/2014/main" id="{F4E43A07-B656-41C2-8092-AD710E0EECEA}"/>
              </a:ext>
            </a:extLst>
          </p:cNvPr>
          <p:cNvGrpSpPr/>
          <p:nvPr/>
        </p:nvGrpSpPr>
        <p:grpSpPr>
          <a:xfrm>
            <a:off x="4939600" y="4139934"/>
            <a:ext cx="1146749" cy="798393"/>
            <a:chOff x="5388654" y="4231354"/>
            <a:chExt cx="1146749" cy="798393"/>
          </a:xfrm>
        </p:grpSpPr>
        <p:sp>
          <p:nvSpPr>
            <p:cNvPr id="30" name="Teardrop 29">
              <a:extLst>
                <a:ext uri="{FF2B5EF4-FFF2-40B4-BE49-F238E27FC236}">
                  <a16:creationId xmlns:a16="http://schemas.microsoft.com/office/drawing/2014/main" id="{B857A5AA-4323-4DB5-B4F9-45BD69596D3A}"/>
                </a:ext>
              </a:extLst>
            </p:cNvPr>
            <p:cNvSpPr/>
            <p:nvPr/>
          </p:nvSpPr>
          <p:spPr>
            <a:xfrm rot="18904815">
              <a:off x="5388654" y="4231354"/>
              <a:ext cx="959729" cy="798393"/>
            </a:xfrm>
            <a:prstGeom prst="teardrop">
              <a:avLst>
                <a:gd name="adj" fmla="val 160266"/>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IN" sz="1000" dirty="0"/>
            </a:p>
          </p:txBody>
        </p:sp>
        <p:sp>
          <p:nvSpPr>
            <p:cNvPr id="33" name="TextBox 32">
              <a:extLst>
                <a:ext uri="{FF2B5EF4-FFF2-40B4-BE49-F238E27FC236}">
                  <a16:creationId xmlns:a16="http://schemas.microsoft.com/office/drawing/2014/main" id="{41E75A5A-D8B4-4F02-9452-27587882326E}"/>
                </a:ext>
              </a:extLst>
            </p:cNvPr>
            <p:cNvSpPr txBox="1"/>
            <p:nvPr/>
          </p:nvSpPr>
          <p:spPr>
            <a:xfrm>
              <a:off x="5534898" y="4484333"/>
              <a:ext cx="1000505" cy="400110"/>
            </a:xfrm>
            <a:prstGeom prst="rect">
              <a:avLst/>
            </a:prstGeom>
            <a:noFill/>
          </p:spPr>
          <p:txBody>
            <a:bodyPr wrap="square" rtlCol="0">
              <a:spAutoFit/>
            </a:bodyPr>
            <a:lstStyle/>
            <a:p>
              <a:r>
                <a:rPr lang="en-IN" sz="1000" b="1" dirty="0">
                  <a:solidFill>
                    <a:srgbClr val="C00000"/>
                  </a:solidFill>
                </a:rPr>
                <a:t>Routes </a:t>
              </a:r>
            </a:p>
            <a:p>
              <a:r>
                <a:rPr lang="en-IN" sz="1000" b="1" dirty="0">
                  <a:solidFill>
                    <a:srgbClr val="C00000"/>
                  </a:solidFill>
                </a:rPr>
                <a:t>(tasks)</a:t>
              </a:r>
            </a:p>
          </p:txBody>
        </p:sp>
        <p:sp>
          <p:nvSpPr>
            <p:cNvPr id="34" name="TextBox 33">
              <a:extLst>
                <a:ext uri="{FF2B5EF4-FFF2-40B4-BE49-F238E27FC236}">
                  <a16:creationId xmlns:a16="http://schemas.microsoft.com/office/drawing/2014/main" id="{3E6F10C6-1CAA-44C0-8A3C-F2D24C6C6BBE}"/>
                </a:ext>
              </a:extLst>
            </p:cNvPr>
            <p:cNvSpPr txBox="1"/>
            <p:nvPr/>
          </p:nvSpPr>
          <p:spPr>
            <a:xfrm>
              <a:off x="5753229" y="4265413"/>
              <a:ext cx="320607" cy="400110"/>
            </a:xfrm>
            <a:prstGeom prst="rect">
              <a:avLst/>
            </a:prstGeom>
            <a:noFill/>
          </p:spPr>
          <p:txBody>
            <a:bodyPr wrap="square" rtlCol="0">
              <a:spAutoFit/>
            </a:bodyPr>
            <a:lstStyle/>
            <a:p>
              <a:r>
                <a:rPr lang="en-IN" sz="1000" b="1" dirty="0">
                  <a:solidFill>
                    <a:srgbClr val="C00000"/>
                  </a:solidFill>
                </a:rPr>
                <a:t>3.. </a:t>
              </a:r>
            </a:p>
          </p:txBody>
        </p:sp>
      </p:grpSp>
      <p:sp>
        <p:nvSpPr>
          <p:cNvPr id="14" name="Rectangle 13">
            <a:extLst>
              <a:ext uri="{FF2B5EF4-FFF2-40B4-BE49-F238E27FC236}">
                <a16:creationId xmlns:a16="http://schemas.microsoft.com/office/drawing/2014/main" id="{DA9D182C-94F0-4AE5-B1C6-2DBF323EDDCB}"/>
              </a:ext>
            </a:extLst>
          </p:cNvPr>
          <p:cNvSpPr/>
          <p:nvPr/>
        </p:nvSpPr>
        <p:spPr>
          <a:xfrm>
            <a:off x="2974162" y="3775693"/>
            <a:ext cx="1996378" cy="1169551"/>
          </a:xfrm>
          <a:prstGeom prst="rect">
            <a:avLst/>
          </a:prstGeom>
        </p:spPr>
        <p:txBody>
          <a:bodyPr wrap="square">
            <a:spAutoFit/>
          </a:bodyPr>
          <a:lstStyle/>
          <a:p>
            <a:pPr marL="285750" lvl="0" indent="-285750">
              <a:buSzPts val="1400"/>
              <a:buFont typeface="Wingdings" panose="05000000000000000000" pitchFamily="2" charset="2"/>
              <a:buChar char="ü"/>
            </a:pPr>
            <a:r>
              <a:rPr lang="en-US" sz="1000" dirty="0">
                <a:solidFill>
                  <a:srgbClr val="C00000"/>
                </a:solidFill>
                <a:latin typeface="Times New Roman"/>
                <a:ea typeface="Times New Roman"/>
                <a:cs typeface="Times New Roman"/>
                <a:sym typeface="Times New Roman"/>
              </a:rPr>
              <a:t>Generate a list of options for action to be taken to lead to the objective;</a:t>
            </a:r>
            <a:endParaRPr lang="en-US" sz="1000" dirty="0">
              <a:solidFill>
                <a:srgbClr val="C00000"/>
              </a:solidFill>
            </a:endParaRPr>
          </a:p>
          <a:p>
            <a:pPr marL="285750" lvl="0" indent="-285750">
              <a:buSzPts val="1400"/>
              <a:buFont typeface="Wingdings" panose="05000000000000000000" pitchFamily="2" charset="2"/>
              <a:buChar char="ü"/>
            </a:pPr>
            <a:r>
              <a:rPr lang="en-US" sz="1000" dirty="0">
                <a:solidFill>
                  <a:srgbClr val="C00000"/>
                </a:solidFill>
                <a:latin typeface="Times New Roman"/>
                <a:ea typeface="Times New Roman"/>
                <a:cs typeface="Times New Roman"/>
                <a:sym typeface="Times New Roman"/>
              </a:rPr>
              <a:t>Select a limited, related set of these actions;</a:t>
            </a:r>
            <a:endParaRPr lang="en-US" sz="1000" dirty="0">
              <a:solidFill>
                <a:srgbClr val="C00000"/>
              </a:solidFill>
            </a:endParaRPr>
          </a:p>
          <a:p>
            <a:pPr marL="285750" lvl="0" indent="-285750">
              <a:buSzPts val="1400"/>
              <a:buFont typeface="Wingdings" panose="05000000000000000000" pitchFamily="2" charset="2"/>
              <a:buChar char="ü"/>
            </a:pPr>
            <a:r>
              <a:rPr lang="en-US" sz="1000" dirty="0">
                <a:solidFill>
                  <a:srgbClr val="C00000"/>
                </a:solidFill>
                <a:latin typeface="Times New Roman"/>
                <a:ea typeface="Times New Roman"/>
                <a:cs typeface="Times New Roman"/>
                <a:sym typeface="Times New Roman"/>
              </a:rPr>
              <a:t>Show plans for acquiring or allocating further resources;</a:t>
            </a:r>
            <a:endParaRPr lang="en-US" sz="1000" dirty="0">
              <a:solidFill>
                <a:srgbClr val="C00000"/>
              </a:solidFill>
            </a:endParaRPr>
          </a:p>
        </p:txBody>
      </p:sp>
      <p:sp>
        <p:nvSpPr>
          <p:cNvPr id="15" name="Rectangle 14">
            <a:extLst>
              <a:ext uri="{FF2B5EF4-FFF2-40B4-BE49-F238E27FC236}">
                <a16:creationId xmlns:a16="http://schemas.microsoft.com/office/drawing/2014/main" id="{05E65DF1-4AF7-428D-9784-9FF0754E4833}"/>
              </a:ext>
            </a:extLst>
          </p:cNvPr>
          <p:cNvSpPr/>
          <p:nvPr/>
        </p:nvSpPr>
        <p:spPr>
          <a:xfrm>
            <a:off x="512302" y="1460878"/>
            <a:ext cx="2023631" cy="707886"/>
          </a:xfrm>
          <a:prstGeom prst="rect">
            <a:avLst/>
          </a:prstGeom>
        </p:spPr>
        <p:txBody>
          <a:bodyPr wrap="square">
            <a:spAutoFit/>
          </a:bodyPr>
          <a:lstStyle/>
          <a:p>
            <a:pPr marL="285750" lvl="0" indent="-285750">
              <a:buSzPts val="1400"/>
              <a:buFont typeface="Wingdings" panose="05000000000000000000" pitchFamily="2" charset="2"/>
              <a:buChar char="ü"/>
            </a:pPr>
            <a:r>
              <a:rPr lang="en-US" sz="1000" dirty="0">
                <a:solidFill>
                  <a:srgbClr val="C00000"/>
                </a:solidFill>
                <a:latin typeface="Times New Roman"/>
                <a:ea typeface="Times New Roman"/>
                <a:cs typeface="Times New Roman"/>
                <a:sym typeface="Times New Roman"/>
              </a:rPr>
              <a:t>Create a project planning chart linking different tasks;</a:t>
            </a:r>
            <a:endParaRPr lang="en-US" sz="1000" dirty="0">
              <a:solidFill>
                <a:srgbClr val="C00000"/>
              </a:solidFill>
            </a:endParaRPr>
          </a:p>
          <a:p>
            <a:pPr marL="285750" lvl="0" indent="-285750">
              <a:buSzPts val="1400"/>
              <a:buFont typeface="Wingdings" panose="05000000000000000000" pitchFamily="2" charset="2"/>
              <a:buChar char="ü"/>
            </a:pPr>
            <a:r>
              <a:rPr lang="en-US" sz="1000" dirty="0">
                <a:solidFill>
                  <a:srgbClr val="C00000"/>
                </a:solidFill>
                <a:latin typeface="Times New Roman"/>
                <a:ea typeface="Times New Roman"/>
                <a:cs typeface="Times New Roman"/>
                <a:sym typeface="Times New Roman"/>
              </a:rPr>
              <a:t>Be open to incorporate feedback</a:t>
            </a:r>
            <a:endParaRPr lang="en-US" sz="1000" dirty="0">
              <a:solidFill>
                <a:srgbClr val="C00000"/>
              </a:solidFill>
            </a:endParaRPr>
          </a:p>
        </p:txBody>
      </p:sp>
      <p:cxnSp>
        <p:nvCxnSpPr>
          <p:cNvPr id="17" name="Straight Arrow Connector 16">
            <a:extLst>
              <a:ext uri="{FF2B5EF4-FFF2-40B4-BE49-F238E27FC236}">
                <a16:creationId xmlns:a16="http://schemas.microsoft.com/office/drawing/2014/main" id="{0242E232-46F8-47DB-91C0-BAB727942950}"/>
              </a:ext>
            </a:extLst>
          </p:cNvPr>
          <p:cNvCxnSpPr/>
          <p:nvPr/>
        </p:nvCxnSpPr>
        <p:spPr>
          <a:xfrm flipH="1">
            <a:off x="7430683" y="3525398"/>
            <a:ext cx="159939" cy="514990"/>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40" name="Straight Arrow Connector 39">
            <a:extLst>
              <a:ext uri="{FF2B5EF4-FFF2-40B4-BE49-F238E27FC236}">
                <a16:creationId xmlns:a16="http://schemas.microsoft.com/office/drawing/2014/main" id="{99BD2021-12B1-4DB2-AEFD-5B71715F2BCC}"/>
              </a:ext>
            </a:extLst>
          </p:cNvPr>
          <p:cNvCxnSpPr/>
          <p:nvPr/>
        </p:nvCxnSpPr>
        <p:spPr>
          <a:xfrm flipH="1">
            <a:off x="7205852" y="3467608"/>
            <a:ext cx="159939" cy="514990"/>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41" name="Straight Arrow Connector 40">
            <a:extLst>
              <a:ext uri="{FF2B5EF4-FFF2-40B4-BE49-F238E27FC236}">
                <a16:creationId xmlns:a16="http://schemas.microsoft.com/office/drawing/2014/main" id="{2E292EF1-C939-424D-98CA-CBFCC87A7F9A}"/>
              </a:ext>
            </a:extLst>
          </p:cNvPr>
          <p:cNvCxnSpPr/>
          <p:nvPr/>
        </p:nvCxnSpPr>
        <p:spPr>
          <a:xfrm flipH="1">
            <a:off x="7669552" y="3534137"/>
            <a:ext cx="159939" cy="514990"/>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42" name="Straight Arrow Connector 41">
            <a:extLst>
              <a:ext uri="{FF2B5EF4-FFF2-40B4-BE49-F238E27FC236}">
                <a16:creationId xmlns:a16="http://schemas.microsoft.com/office/drawing/2014/main" id="{8386D38E-A9CF-4EC2-B009-44D9F2928112}"/>
              </a:ext>
            </a:extLst>
          </p:cNvPr>
          <p:cNvCxnSpPr/>
          <p:nvPr/>
        </p:nvCxnSpPr>
        <p:spPr>
          <a:xfrm flipH="1">
            <a:off x="6926479" y="3406403"/>
            <a:ext cx="159939" cy="514990"/>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43" name="Straight Arrow Connector 42">
            <a:extLst>
              <a:ext uri="{FF2B5EF4-FFF2-40B4-BE49-F238E27FC236}">
                <a16:creationId xmlns:a16="http://schemas.microsoft.com/office/drawing/2014/main" id="{199231B3-13A7-48EB-9B8B-0790865E3932}"/>
              </a:ext>
            </a:extLst>
          </p:cNvPr>
          <p:cNvCxnSpPr/>
          <p:nvPr/>
        </p:nvCxnSpPr>
        <p:spPr>
          <a:xfrm flipH="1">
            <a:off x="4355282" y="2646804"/>
            <a:ext cx="159939" cy="514990"/>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44" name="Straight Arrow Connector 43">
            <a:extLst>
              <a:ext uri="{FF2B5EF4-FFF2-40B4-BE49-F238E27FC236}">
                <a16:creationId xmlns:a16="http://schemas.microsoft.com/office/drawing/2014/main" id="{D24D634A-FA47-4B3B-BABA-BEA513F336DF}"/>
              </a:ext>
            </a:extLst>
          </p:cNvPr>
          <p:cNvCxnSpPr/>
          <p:nvPr/>
        </p:nvCxnSpPr>
        <p:spPr>
          <a:xfrm flipH="1">
            <a:off x="4106555" y="2578529"/>
            <a:ext cx="159939" cy="514990"/>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45" name="Straight Arrow Connector 44">
            <a:extLst>
              <a:ext uri="{FF2B5EF4-FFF2-40B4-BE49-F238E27FC236}">
                <a16:creationId xmlns:a16="http://schemas.microsoft.com/office/drawing/2014/main" id="{92B3011A-A193-4210-8DF2-1BE35A9A9FE3}"/>
              </a:ext>
            </a:extLst>
          </p:cNvPr>
          <p:cNvCxnSpPr/>
          <p:nvPr/>
        </p:nvCxnSpPr>
        <p:spPr>
          <a:xfrm flipH="1">
            <a:off x="3834661" y="2521124"/>
            <a:ext cx="159939" cy="514990"/>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46" name="Straight Arrow Connector 45">
            <a:extLst>
              <a:ext uri="{FF2B5EF4-FFF2-40B4-BE49-F238E27FC236}">
                <a16:creationId xmlns:a16="http://schemas.microsoft.com/office/drawing/2014/main" id="{F75BC166-433A-455D-B899-CA8901C4D670}"/>
              </a:ext>
            </a:extLst>
          </p:cNvPr>
          <p:cNvCxnSpPr/>
          <p:nvPr/>
        </p:nvCxnSpPr>
        <p:spPr>
          <a:xfrm flipH="1">
            <a:off x="3585934" y="2425396"/>
            <a:ext cx="159939" cy="514990"/>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sp>
        <p:nvSpPr>
          <p:cNvPr id="18" name="Rectangle 17">
            <a:extLst>
              <a:ext uri="{FF2B5EF4-FFF2-40B4-BE49-F238E27FC236}">
                <a16:creationId xmlns:a16="http://schemas.microsoft.com/office/drawing/2014/main" id="{1C22C0CD-B697-4365-BC66-D65EF6130065}"/>
              </a:ext>
            </a:extLst>
          </p:cNvPr>
          <p:cNvSpPr/>
          <p:nvPr/>
        </p:nvSpPr>
        <p:spPr>
          <a:xfrm>
            <a:off x="6211061" y="4331649"/>
            <a:ext cx="1996378" cy="707886"/>
          </a:xfrm>
          <a:prstGeom prst="rect">
            <a:avLst/>
          </a:prstGeom>
        </p:spPr>
        <p:txBody>
          <a:bodyPr wrap="square">
            <a:spAutoFit/>
          </a:bodyPr>
          <a:lstStyle/>
          <a:p>
            <a:pPr marL="285750" lvl="0" indent="-285750">
              <a:buSzPts val="1400"/>
              <a:buFont typeface="Wingdings" panose="05000000000000000000" pitchFamily="2" charset="2"/>
              <a:buChar char="ü"/>
            </a:pPr>
            <a:r>
              <a:rPr lang="en-US" sz="1000" dirty="0">
                <a:solidFill>
                  <a:srgbClr val="00B050"/>
                </a:solidFill>
                <a:latin typeface="Times New Roman"/>
                <a:ea typeface="Times New Roman"/>
                <a:cs typeface="Times New Roman"/>
                <a:sym typeface="Times New Roman"/>
              </a:rPr>
              <a:t>Make a self-assessment of strengths and weaknesses;</a:t>
            </a:r>
            <a:endParaRPr lang="en-US" sz="1000" dirty="0"/>
          </a:p>
          <a:p>
            <a:pPr marL="285750" lvl="0" indent="-285750">
              <a:buSzPts val="1400"/>
              <a:buFont typeface="Wingdings" panose="05000000000000000000" pitchFamily="2" charset="2"/>
              <a:buChar char="ü"/>
            </a:pPr>
            <a:r>
              <a:rPr lang="en-US" sz="1000" dirty="0">
                <a:solidFill>
                  <a:srgbClr val="00B050"/>
                </a:solidFill>
                <a:latin typeface="Times New Roman"/>
                <a:ea typeface="Times New Roman"/>
                <a:cs typeface="Times New Roman"/>
                <a:sym typeface="Times New Roman"/>
              </a:rPr>
              <a:t>State the objectives concisely and recognizably;</a:t>
            </a:r>
            <a:endParaRPr lang="en-US" sz="1000" dirty="0"/>
          </a:p>
        </p:txBody>
      </p:sp>
      <p:sp>
        <p:nvSpPr>
          <p:cNvPr id="19" name="Rectangle 18">
            <a:extLst>
              <a:ext uri="{FF2B5EF4-FFF2-40B4-BE49-F238E27FC236}">
                <a16:creationId xmlns:a16="http://schemas.microsoft.com/office/drawing/2014/main" id="{44FB704E-18DD-48D2-B10F-2467DCC6273C}"/>
              </a:ext>
            </a:extLst>
          </p:cNvPr>
          <p:cNvSpPr/>
          <p:nvPr/>
        </p:nvSpPr>
        <p:spPr>
          <a:xfrm>
            <a:off x="3378450" y="1923048"/>
            <a:ext cx="1996378" cy="553998"/>
          </a:xfrm>
          <a:prstGeom prst="rect">
            <a:avLst/>
          </a:prstGeom>
        </p:spPr>
        <p:txBody>
          <a:bodyPr wrap="square">
            <a:spAutoFit/>
          </a:bodyPr>
          <a:lstStyle/>
          <a:p>
            <a:pPr marL="285750" lvl="0" indent="-285750">
              <a:buSzPts val="1400"/>
              <a:buFont typeface="Wingdings" panose="05000000000000000000" pitchFamily="2" charset="2"/>
              <a:buChar char="ü"/>
            </a:pPr>
            <a:r>
              <a:rPr lang="en-US" sz="1000" dirty="0">
                <a:solidFill>
                  <a:srgbClr val="00B050"/>
                </a:solidFill>
                <a:latin typeface="Times New Roman"/>
                <a:ea typeface="Times New Roman"/>
                <a:cs typeface="Times New Roman"/>
                <a:sym typeface="Times New Roman"/>
              </a:rPr>
              <a:t>Define tasks, targets and responsibilities, resource allocation and timeline;</a:t>
            </a:r>
            <a:endParaRPr lang="en-US" sz="1000" dirty="0"/>
          </a:p>
        </p:txBody>
      </p:sp>
      <p:sp>
        <p:nvSpPr>
          <p:cNvPr id="20" name="Rectangle: Rounded Corners 19">
            <a:extLst>
              <a:ext uri="{FF2B5EF4-FFF2-40B4-BE49-F238E27FC236}">
                <a16:creationId xmlns:a16="http://schemas.microsoft.com/office/drawing/2014/main" id="{6300BD69-A341-4C88-9247-D4C6ADB26A73}"/>
              </a:ext>
            </a:extLst>
          </p:cNvPr>
          <p:cNvSpPr/>
          <p:nvPr/>
        </p:nvSpPr>
        <p:spPr>
          <a:xfrm>
            <a:off x="141575" y="2265147"/>
            <a:ext cx="899311" cy="570877"/>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N" dirty="0"/>
              <a:t>Goal </a:t>
            </a:r>
          </a:p>
        </p:txBody>
      </p:sp>
      <p:sp>
        <p:nvSpPr>
          <p:cNvPr id="3" name="Isosceles Triangle 2">
            <a:extLst>
              <a:ext uri="{FF2B5EF4-FFF2-40B4-BE49-F238E27FC236}">
                <a16:creationId xmlns:a16="http://schemas.microsoft.com/office/drawing/2014/main" id="{268D8C40-1FEE-4BF3-90EC-7095DE71C765}"/>
              </a:ext>
            </a:extLst>
          </p:cNvPr>
          <p:cNvSpPr/>
          <p:nvPr/>
        </p:nvSpPr>
        <p:spPr>
          <a:xfrm rot="9509481">
            <a:off x="6053097" y="3520184"/>
            <a:ext cx="480112" cy="419262"/>
          </a:xfrm>
          <a:prstGeom prst="triangle">
            <a:avLst>
              <a:gd name="adj" fmla="val 43356"/>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37" name="Isosceles Triangle 36">
            <a:extLst>
              <a:ext uri="{FF2B5EF4-FFF2-40B4-BE49-F238E27FC236}">
                <a16:creationId xmlns:a16="http://schemas.microsoft.com/office/drawing/2014/main" id="{95251E7E-EE3C-4CC8-93A3-05366A6851DD}"/>
              </a:ext>
            </a:extLst>
          </p:cNvPr>
          <p:cNvSpPr/>
          <p:nvPr/>
        </p:nvSpPr>
        <p:spPr>
          <a:xfrm rot="9509481">
            <a:off x="3001285" y="2566004"/>
            <a:ext cx="480112" cy="419262"/>
          </a:xfrm>
          <a:prstGeom prst="triangle">
            <a:avLst>
              <a:gd name="adj" fmla="val 43356"/>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4172515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Google Shape;70;p15">
            <a:extLst>
              <a:ext uri="{FF2B5EF4-FFF2-40B4-BE49-F238E27FC236}">
                <a16:creationId xmlns:a16="http://schemas.microsoft.com/office/drawing/2014/main" id="{79D0402E-953C-436B-9E96-3664B3432BB0}"/>
              </a:ext>
            </a:extLst>
          </p:cNvPr>
          <p:cNvSpPr txBox="1">
            <a:spLocks noGrp="1"/>
          </p:cNvSpPr>
          <p:nvPr>
            <p:ph type="title"/>
          </p:nvPr>
        </p:nvSpPr>
        <p:spPr>
          <a:xfrm>
            <a:off x="0" y="-1"/>
            <a:ext cx="7041681" cy="600835"/>
          </a:xfrm>
          <a:prstGeom prst="rect">
            <a:avLst/>
          </a:prstGeom>
          <a:solidFill>
            <a:srgbClr val="FFD966"/>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3200" b="1">
                <a:solidFill>
                  <a:srgbClr val="999999"/>
                </a:solidFill>
                <a:latin typeface="Times New Roman"/>
                <a:ea typeface="Times New Roman"/>
                <a:cs typeface="Times New Roman"/>
                <a:sym typeface="Times New Roman"/>
              </a:rPr>
              <a:t>           </a:t>
            </a:r>
            <a:endParaRPr sz="4800">
              <a:solidFill>
                <a:srgbClr val="999999"/>
              </a:solidFill>
            </a:endParaRPr>
          </a:p>
        </p:txBody>
      </p:sp>
      <p:pic>
        <p:nvPicPr>
          <p:cNvPr id="57" name="Google Shape;72;p15">
            <a:extLst>
              <a:ext uri="{FF2B5EF4-FFF2-40B4-BE49-F238E27FC236}">
                <a16:creationId xmlns:a16="http://schemas.microsoft.com/office/drawing/2014/main" id="{6EAEA112-5E42-43E9-BC8F-F938F788DA0A}"/>
              </a:ext>
            </a:extLst>
          </p:cNvPr>
          <p:cNvPicPr preferRelativeResize="0"/>
          <p:nvPr/>
        </p:nvPicPr>
        <p:blipFill rotWithShape="1">
          <a:blip r:embed="rId2">
            <a:alphaModFix/>
          </a:blip>
          <a:srcRect/>
          <a:stretch/>
        </p:blipFill>
        <p:spPr>
          <a:xfrm>
            <a:off x="242987" y="0"/>
            <a:ext cx="844373" cy="675152"/>
          </a:xfrm>
          <a:prstGeom prst="rect">
            <a:avLst/>
          </a:prstGeom>
          <a:noFill/>
          <a:ln>
            <a:noFill/>
          </a:ln>
        </p:spPr>
      </p:pic>
      <p:grpSp>
        <p:nvGrpSpPr>
          <p:cNvPr id="55" name="Group 54">
            <a:extLst>
              <a:ext uri="{FF2B5EF4-FFF2-40B4-BE49-F238E27FC236}">
                <a16:creationId xmlns:a16="http://schemas.microsoft.com/office/drawing/2014/main" id="{E739F9E0-35E2-4914-B9A8-F4CEE3793487}"/>
              </a:ext>
            </a:extLst>
          </p:cNvPr>
          <p:cNvGrpSpPr/>
          <p:nvPr/>
        </p:nvGrpSpPr>
        <p:grpSpPr>
          <a:xfrm>
            <a:off x="538205" y="769032"/>
            <a:ext cx="7720770" cy="4132186"/>
            <a:chOff x="425302" y="41041"/>
            <a:chExt cx="8395580" cy="4968677"/>
          </a:xfrm>
        </p:grpSpPr>
        <p:sp>
          <p:nvSpPr>
            <p:cNvPr id="45" name="Flowchart: Connector 44">
              <a:extLst>
                <a:ext uri="{FF2B5EF4-FFF2-40B4-BE49-F238E27FC236}">
                  <a16:creationId xmlns:a16="http://schemas.microsoft.com/office/drawing/2014/main" id="{5A87EA99-FD51-4CF0-A5D7-9088EDE81E63}"/>
                </a:ext>
              </a:extLst>
            </p:cNvPr>
            <p:cNvSpPr/>
            <p:nvPr/>
          </p:nvSpPr>
          <p:spPr>
            <a:xfrm>
              <a:off x="1878718" y="431294"/>
              <a:ext cx="3830791" cy="3862207"/>
            </a:xfrm>
            <a:custGeom>
              <a:avLst/>
              <a:gdLst>
                <a:gd name="connsiteX0" fmla="*/ 0 w 4189226"/>
                <a:gd name="connsiteY0" fmla="*/ 2004241 h 4008482"/>
                <a:gd name="connsiteX1" fmla="*/ 2094613 w 4189226"/>
                <a:gd name="connsiteY1" fmla="*/ 0 h 4008482"/>
                <a:gd name="connsiteX2" fmla="*/ 4189226 w 4189226"/>
                <a:gd name="connsiteY2" fmla="*/ 2004241 h 4008482"/>
                <a:gd name="connsiteX3" fmla="*/ 2094613 w 4189226"/>
                <a:gd name="connsiteY3" fmla="*/ 4008482 h 4008482"/>
                <a:gd name="connsiteX4" fmla="*/ 0 w 4189226"/>
                <a:gd name="connsiteY4" fmla="*/ 2004241 h 4008482"/>
                <a:gd name="connsiteX0" fmla="*/ 0 w 4008472"/>
                <a:gd name="connsiteY0" fmla="*/ 2005038 h 4010273"/>
                <a:gd name="connsiteX1" fmla="*/ 2094613 w 4008472"/>
                <a:gd name="connsiteY1" fmla="*/ 797 h 4010273"/>
                <a:gd name="connsiteX2" fmla="*/ 4008472 w 4008472"/>
                <a:gd name="connsiteY2" fmla="*/ 2196424 h 4010273"/>
                <a:gd name="connsiteX3" fmla="*/ 2094613 w 4008472"/>
                <a:gd name="connsiteY3" fmla="*/ 4009279 h 4010273"/>
                <a:gd name="connsiteX4" fmla="*/ 0 w 4008472"/>
                <a:gd name="connsiteY4" fmla="*/ 2005038 h 4010273"/>
                <a:gd name="connsiteX0" fmla="*/ 0 w 3732025"/>
                <a:gd name="connsiteY0" fmla="*/ 1994504 h 4010480"/>
                <a:gd name="connsiteX1" fmla="*/ 1818166 w 3732025"/>
                <a:gd name="connsiteY1" fmla="*/ 895 h 4010480"/>
                <a:gd name="connsiteX2" fmla="*/ 3732025 w 3732025"/>
                <a:gd name="connsiteY2" fmla="*/ 2196522 h 4010480"/>
                <a:gd name="connsiteX3" fmla="*/ 1818166 w 3732025"/>
                <a:gd name="connsiteY3" fmla="*/ 4009377 h 4010480"/>
                <a:gd name="connsiteX4" fmla="*/ 0 w 3732025"/>
                <a:gd name="connsiteY4" fmla="*/ 1994504 h 4010480"/>
                <a:gd name="connsiteX0" fmla="*/ 4692 w 3736717"/>
                <a:gd name="connsiteY0" fmla="*/ 1866684 h 3882660"/>
                <a:gd name="connsiteX1" fmla="*/ 2375751 w 3736717"/>
                <a:gd name="connsiteY1" fmla="*/ 666 h 3882660"/>
                <a:gd name="connsiteX2" fmla="*/ 3736717 w 3736717"/>
                <a:gd name="connsiteY2" fmla="*/ 2068702 h 3882660"/>
                <a:gd name="connsiteX3" fmla="*/ 1822858 w 3736717"/>
                <a:gd name="connsiteY3" fmla="*/ 3881557 h 3882660"/>
                <a:gd name="connsiteX4" fmla="*/ 4692 w 3736717"/>
                <a:gd name="connsiteY4" fmla="*/ 1866684 h 3882660"/>
                <a:gd name="connsiteX0" fmla="*/ 4489 w 3736514"/>
                <a:gd name="connsiteY0" fmla="*/ 1866680 h 3840190"/>
                <a:gd name="connsiteX1" fmla="*/ 2375548 w 3736514"/>
                <a:gd name="connsiteY1" fmla="*/ 662 h 3840190"/>
                <a:gd name="connsiteX2" fmla="*/ 3736514 w 3736514"/>
                <a:gd name="connsiteY2" fmla="*/ 2068698 h 3840190"/>
                <a:gd name="connsiteX3" fmla="*/ 1833287 w 3736514"/>
                <a:gd name="connsiteY3" fmla="*/ 3839023 h 3840190"/>
                <a:gd name="connsiteX4" fmla="*/ 4489 w 3736514"/>
                <a:gd name="connsiteY4" fmla="*/ 1866680 h 3840190"/>
                <a:gd name="connsiteX0" fmla="*/ 4267 w 3821352"/>
                <a:gd name="connsiteY0" fmla="*/ 1719334 h 3843840"/>
                <a:gd name="connsiteX1" fmla="*/ 2460386 w 3821352"/>
                <a:gd name="connsiteY1" fmla="*/ 2172 h 3843840"/>
                <a:gd name="connsiteX2" fmla="*/ 3821352 w 3821352"/>
                <a:gd name="connsiteY2" fmla="*/ 2070208 h 3843840"/>
                <a:gd name="connsiteX3" fmla="*/ 1918125 w 3821352"/>
                <a:gd name="connsiteY3" fmla="*/ 3840533 h 3843840"/>
                <a:gd name="connsiteX4" fmla="*/ 4267 w 3821352"/>
                <a:gd name="connsiteY4" fmla="*/ 1719334 h 3843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1352" h="3843840">
                  <a:moveTo>
                    <a:pt x="4267" y="1719334"/>
                  </a:moveTo>
                  <a:cubicBezTo>
                    <a:pt x="94644" y="1079607"/>
                    <a:pt x="1824205" y="-56307"/>
                    <a:pt x="2460386" y="2172"/>
                  </a:cubicBezTo>
                  <a:cubicBezTo>
                    <a:pt x="3096567" y="60651"/>
                    <a:pt x="3821352" y="963296"/>
                    <a:pt x="3821352" y="2070208"/>
                  </a:cubicBezTo>
                  <a:cubicBezTo>
                    <a:pt x="3821352" y="3177120"/>
                    <a:pt x="2554306" y="3899012"/>
                    <a:pt x="1918125" y="3840533"/>
                  </a:cubicBezTo>
                  <a:cubicBezTo>
                    <a:pt x="1281944" y="3782054"/>
                    <a:pt x="-86110" y="2359061"/>
                    <a:pt x="4267" y="1719334"/>
                  </a:cubicBezTo>
                  <a:close/>
                </a:path>
              </a:pathLst>
            </a:custGeom>
            <a:solidFill>
              <a:schemeClr val="accent1">
                <a:alpha val="32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Frame 12">
              <a:extLst>
                <a:ext uri="{FF2B5EF4-FFF2-40B4-BE49-F238E27FC236}">
                  <a16:creationId xmlns:a16="http://schemas.microsoft.com/office/drawing/2014/main" id="{7B20E0D2-C7A4-42B9-9C7E-7F7E68AF6EFE}"/>
                </a:ext>
              </a:extLst>
            </p:cNvPr>
            <p:cNvSpPr/>
            <p:nvPr/>
          </p:nvSpPr>
          <p:spPr>
            <a:xfrm>
              <a:off x="425302" y="393405"/>
              <a:ext cx="946298" cy="859476"/>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4" name="Frame 13">
              <a:extLst>
                <a:ext uri="{FF2B5EF4-FFF2-40B4-BE49-F238E27FC236}">
                  <a16:creationId xmlns:a16="http://schemas.microsoft.com/office/drawing/2014/main" id="{C9B82174-9140-4E49-B2C2-B50CF1117DD5}"/>
                </a:ext>
              </a:extLst>
            </p:cNvPr>
            <p:cNvSpPr/>
            <p:nvPr/>
          </p:nvSpPr>
          <p:spPr>
            <a:xfrm>
              <a:off x="425302" y="4150242"/>
              <a:ext cx="946298" cy="859476"/>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5" name="Frame 14">
              <a:extLst>
                <a:ext uri="{FF2B5EF4-FFF2-40B4-BE49-F238E27FC236}">
                  <a16:creationId xmlns:a16="http://schemas.microsoft.com/office/drawing/2014/main" id="{80605163-6243-4E0D-BED2-7554719A8075}"/>
                </a:ext>
              </a:extLst>
            </p:cNvPr>
            <p:cNvSpPr/>
            <p:nvPr/>
          </p:nvSpPr>
          <p:spPr>
            <a:xfrm>
              <a:off x="5277158" y="4097045"/>
              <a:ext cx="946298" cy="859476"/>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6" name="Frame 15">
              <a:extLst>
                <a:ext uri="{FF2B5EF4-FFF2-40B4-BE49-F238E27FC236}">
                  <a16:creationId xmlns:a16="http://schemas.microsoft.com/office/drawing/2014/main" id="{D11E9922-0246-436A-87D5-1DF735E239FF}"/>
                </a:ext>
              </a:extLst>
            </p:cNvPr>
            <p:cNvSpPr/>
            <p:nvPr/>
          </p:nvSpPr>
          <p:spPr>
            <a:xfrm>
              <a:off x="5273742" y="41041"/>
              <a:ext cx="946298" cy="859476"/>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7" name="TextBox 16">
              <a:extLst>
                <a:ext uri="{FF2B5EF4-FFF2-40B4-BE49-F238E27FC236}">
                  <a16:creationId xmlns:a16="http://schemas.microsoft.com/office/drawing/2014/main" id="{ECBA75A9-88AC-49E1-A794-4EEC85761CBF}"/>
                </a:ext>
              </a:extLst>
            </p:cNvPr>
            <p:cNvSpPr txBox="1"/>
            <p:nvPr/>
          </p:nvSpPr>
          <p:spPr>
            <a:xfrm>
              <a:off x="486457" y="654887"/>
              <a:ext cx="1063255" cy="261610"/>
            </a:xfrm>
            <a:prstGeom prst="rect">
              <a:avLst/>
            </a:prstGeom>
            <a:noFill/>
          </p:spPr>
          <p:txBody>
            <a:bodyPr wrap="square" rtlCol="0">
              <a:spAutoFit/>
            </a:bodyPr>
            <a:lstStyle/>
            <a:p>
              <a:r>
                <a:rPr lang="en-IN" sz="1100" dirty="0"/>
                <a:t>Recycling</a:t>
              </a:r>
            </a:p>
          </p:txBody>
        </p:sp>
        <p:sp>
          <p:nvSpPr>
            <p:cNvPr id="18" name="TextBox 17">
              <a:extLst>
                <a:ext uri="{FF2B5EF4-FFF2-40B4-BE49-F238E27FC236}">
                  <a16:creationId xmlns:a16="http://schemas.microsoft.com/office/drawing/2014/main" id="{49666FD2-D9DE-4CFF-8E53-9EDCA9AB247E}"/>
                </a:ext>
              </a:extLst>
            </p:cNvPr>
            <p:cNvSpPr txBox="1"/>
            <p:nvPr/>
          </p:nvSpPr>
          <p:spPr>
            <a:xfrm>
              <a:off x="5291361" y="136027"/>
              <a:ext cx="1063255" cy="592130"/>
            </a:xfrm>
            <a:prstGeom prst="rect">
              <a:avLst/>
            </a:prstGeom>
            <a:noFill/>
          </p:spPr>
          <p:txBody>
            <a:bodyPr wrap="square" rtlCol="0">
              <a:spAutoFit/>
            </a:bodyPr>
            <a:lstStyle/>
            <a:p>
              <a:r>
                <a:rPr lang="en-IN" sz="1300" dirty="0"/>
                <a:t>Plastic Pollution</a:t>
              </a:r>
            </a:p>
          </p:txBody>
        </p:sp>
        <p:sp>
          <p:nvSpPr>
            <p:cNvPr id="19" name="TextBox 18">
              <a:extLst>
                <a:ext uri="{FF2B5EF4-FFF2-40B4-BE49-F238E27FC236}">
                  <a16:creationId xmlns:a16="http://schemas.microsoft.com/office/drawing/2014/main" id="{22FC5081-D7B6-4C86-8573-725F7074A009}"/>
                </a:ext>
              </a:extLst>
            </p:cNvPr>
            <p:cNvSpPr txBox="1"/>
            <p:nvPr/>
          </p:nvSpPr>
          <p:spPr>
            <a:xfrm>
              <a:off x="5291361" y="4293501"/>
              <a:ext cx="1091326" cy="314569"/>
            </a:xfrm>
            <a:prstGeom prst="rect">
              <a:avLst/>
            </a:prstGeom>
            <a:noFill/>
          </p:spPr>
          <p:txBody>
            <a:bodyPr wrap="square" rtlCol="0">
              <a:spAutoFit/>
            </a:bodyPr>
            <a:lstStyle/>
            <a:p>
              <a:r>
                <a:rPr lang="en-IN" sz="1100" dirty="0"/>
                <a:t>Biodiversity</a:t>
              </a:r>
            </a:p>
          </p:txBody>
        </p:sp>
        <p:sp>
          <p:nvSpPr>
            <p:cNvPr id="20" name="TextBox 19">
              <a:extLst>
                <a:ext uri="{FF2B5EF4-FFF2-40B4-BE49-F238E27FC236}">
                  <a16:creationId xmlns:a16="http://schemas.microsoft.com/office/drawing/2014/main" id="{57BD82E7-E334-4EA0-9E52-CFD9D26676CE}"/>
                </a:ext>
              </a:extLst>
            </p:cNvPr>
            <p:cNvSpPr txBox="1"/>
            <p:nvPr/>
          </p:nvSpPr>
          <p:spPr>
            <a:xfrm>
              <a:off x="461508" y="4423683"/>
              <a:ext cx="1169582" cy="415498"/>
            </a:xfrm>
            <a:prstGeom prst="rect">
              <a:avLst/>
            </a:prstGeom>
            <a:noFill/>
          </p:spPr>
          <p:txBody>
            <a:bodyPr wrap="square" rtlCol="0">
              <a:spAutoFit/>
            </a:bodyPr>
            <a:lstStyle/>
            <a:p>
              <a:r>
                <a:rPr lang="en-IN" sz="1050" dirty="0"/>
                <a:t>Sustainable fashion</a:t>
              </a:r>
            </a:p>
          </p:txBody>
        </p:sp>
        <p:sp>
          <p:nvSpPr>
            <p:cNvPr id="21" name="Freeform: Shape 20">
              <a:extLst>
                <a:ext uri="{FF2B5EF4-FFF2-40B4-BE49-F238E27FC236}">
                  <a16:creationId xmlns:a16="http://schemas.microsoft.com/office/drawing/2014/main" id="{E35F1F28-D59E-4DFF-BD83-966D3CBF0516}"/>
                </a:ext>
              </a:extLst>
            </p:cNvPr>
            <p:cNvSpPr/>
            <p:nvPr/>
          </p:nvSpPr>
          <p:spPr>
            <a:xfrm>
              <a:off x="3012178" y="1115161"/>
              <a:ext cx="690409" cy="690409"/>
            </a:xfrm>
            <a:custGeom>
              <a:avLst/>
              <a:gdLst>
                <a:gd name="connsiteX0" fmla="*/ 91514 w 690409"/>
                <a:gd name="connsiteY0" fmla="*/ 264012 h 690409"/>
                <a:gd name="connsiteX1" fmla="*/ 264012 w 690409"/>
                <a:gd name="connsiteY1" fmla="*/ 264012 h 690409"/>
                <a:gd name="connsiteX2" fmla="*/ 264012 w 690409"/>
                <a:gd name="connsiteY2" fmla="*/ 91514 h 690409"/>
                <a:gd name="connsiteX3" fmla="*/ 426397 w 690409"/>
                <a:gd name="connsiteY3" fmla="*/ 91514 h 690409"/>
                <a:gd name="connsiteX4" fmla="*/ 426397 w 690409"/>
                <a:gd name="connsiteY4" fmla="*/ 264012 h 690409"/>
                <a:gd name="connsiteX5" fmla="*/ 598895 w 690409"/>
                <a:gd name="connsiteY5" fmla="*/ 264012 h 690409"/>
                <a:gd name="connsiteX6" fmla="*/ 598895 w 690409"/>
                <a:gd name="connsiteY6" fmla="*/ 426397 h 690409"/>
                <a:gd name="connsiteX7" fmla="*/ 426397 w 690409"/>
                <a:gd name="connsiteY7" fmla="*/ 426397 h 690409"/>
                <a:gd name="connsiteX8" fmla="*/ 426397 w 690409"/>
                <a:gd name="connsiteY8" fmla="*/ 598895 h 690409"/>
                <a:gd name="connsiteX9" fmla="*/ 264012 w 690409"/>
                <a:gd name="connsiteY9" fmla="*/ 598895 h 690409"/>
                <a:gd name="connsiteX10" fmla="*/ 264012 w 690409"/>
                <a:gd name="connsiteY10" fmla="*/ 426397 h 690409"/>
                <a:gd name="connsiteX11" fmla="*/ 91514 w 690409"/>
                <a:gd name="connsiteY11" fmla="*/ 426397 h 690409"/>
                <a:gd name="connsiteX12" fmla="*/ 91514 w 690409"/>
                <a:gd name="connsiteY12" fmla="*/ 264012 h 690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0409" h="690409">
                  <a:moveTo>
                    <a:pt x="91514" y="264012"/>
                  </a:moveTo>
                  <a:lnTo>
                    <a:pt x="264012" y="264012"/>
                  </a:lnTo>
                  <a:lnTo>
                    <a:pt x="264012" y="91514"/>
                  </a:lnTo>
                  <a:lnTo>
                    <a:pt x="426397" y="91514"/>
                  </a:lnTo>
                  <a:lnTo>
                    <a:pt x="426397" y="264012"/>
                  </a:lnTo>
                  <a:lnTo>
                    <a:pt x="598895" y="264012"/>
                  </a:lnTo>
                  <a:lnTo>
                    <a:pt x="598895" y="426397"/>
                  </a:lnTo>
                  <a:lnTo>
                    <a:pt x="426397" y="426397"/>
                  </a:lnTo>
                  <a:lnTo>
                    <a:pt x="426397" y="598895"/>
                  </a:lnTo>
                  <a:lnTo>
                    <a:pt x="264012" y="598895"/>
                  </a:lnTo>
                  <a:lnTo>
                    <a:pt x="264012" y="426397"/>
                  </a:lnTo>
                  <a:lnTo>
                    <a:pt x="91514" y="426397"/>
                  </a:lnTo>
                  <a:lnTo>
                    <a:pt x="91514" y="264012"/>
                  </a:lnTo>
                  <a:close/>
                </a:path>
              </a:pathLst>
            </a:custGeom>
            <a:solidFill>
              <a:schemeClr val="accent5">
                <a:lumMod val="75000"/>
                <a:alpha val="34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91514" tIns="264012" rIns="91514" bIns="264012" numCol="1" spcCol="1270" anchor="ctr" anchorCtr="0">
              <a:noAutofit/>
            </a:bodyPr>
            <a:lstStyle/>
            <a:p>
              <a:pPr marL="0" lvl="0" indent="0" algn="ctr" defTabSz="488950">
                <a:lnSpc>
                  <a:spcPct val="90000"/>
                </a:lnSpc>
                <a:spcBef>
                  <a:spcPct val="0"/>
                </a:spcBef>
                <a:spcAft>
                  <a:spcPct val="35000"/>
                </a:spcAft>
                <a:buNone/>
              </a:pPr>
              <a:endParaRPr lang="en-IN" sz="1100" kern="1200"/>
            </a:p>
          </p:txBody>
        </p:sp>
        <p:cxnSp>
          <p:nvCxnSpPr>
            <p:cNvPr id="23" name="Straight Connector 22">
              <a:extLst>
                <a:ext uri="{FF2B5EF4-FFF2-40B4-BE49-F238E27FC236}">
                  <a16:creationId xmlns:a16="http://schemas.microsoft.com/office/drawing/2014/main" id="{289CFA73-6155-4219-95A2-B8EC91D6BE65}"/>
                </a:ext>
              </a:extLst>
            </p:cNvPr>
            <p:cNvCxnSpPr>
              <a:stCxn id="16" idx="2"/>
              <a:endCxn id="15" idx="0"/>
            </p:cNvCxnSpPr>
            <p:nvPr/>
          </p:nvCxnSpPr>
          <p:spPr>
            <a:xfrm>
              <a:off x="5746891" y="900517"/>
              <a:ext cx="3416" cy="319652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1A37605-A949-4C41-B0C9-E69068AD2292}"/>
                </a:ext>
              </a:extLst>
            </p:cNvPr>
            <p:cNvCxnSpPr>
              <a:cxnSpLocks/>
              <a:stCxn id="15" idx="1"/>
            </p:cNvCxnSpPr>
            <p:nvPr/>
          </p:nvCxnSpPr>
          <p:spPr>
            <a:xfrm flipH="1">
              <a:off x="1371602" y="4526784"/>
              <a:ext cx="3905556" cy="12146"/>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4023A12-9DDC-49A6-802D-7E9D3433B74D}"/>
                </a:ext>
              </a:extLst>
            </p:cNvPr>
            <p:cNvCxnSpPr>
              <a:stCxn id="14" idx="0"/>
              <a:endCxn id="13" idx="2"/>
            </p:cNvCxnSpPr>
            <p:nvPr/>
          </p:nvCxnSpPr>
          <p:spPr>
            <a:xfrm flipV="1">
              <a:off x="898451" y="1252881"/>
              <a:ext cx="0" cy="2897361"/>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A57A15F-E58B-4CBA-A94B-9A10C2085744}"/>
                </a:ext>
              </a:extLst>
            </p:cNvPr>
            <p:cNvCxnSpPr>
              <a:cxnSpLocks/>
              <a:stCxn id="13" idx="0"/>
              <a:endCxn id="16" idx="1"/>
            </p:cNvCxnSpPr>
            <p:nvPr/>
          </p:nvCxnSpPr>
          <p:spPr>
            <a:xfrm>
              <a:off x="898451" y="393406"/>
              <a:ext cx="4375291" cy="77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479B4F7-B665-4A1E-AAD4-B99D9F52A71D}"/>
                </a:ext>
              </a:extLst>
            </p:cNvPr>
            <p:cNvCxnSpPr>
              <a:cxnSpLocks/>
              <a:stCxn id="13" idx="2"/>
              <a:endCxn id="15" idx="1"/>
            </p:cNvCxnSpPr>
            <p:nvPr/>
          </p:nvCxnSpPr>
          <p:spPr>
            <a:xfrm>
              <a:off x="898451" y="1252881"/>
              <a:ext cx="4378706" cy="3273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50956E1-A071-4110-ACB4-92386A567D76}"/>
                </a:ext>
              </a:extLst>
            </p:cNvPr>
            <p:cNvCxnSpPr>
              <a:cxnSpLocks/>
              <a:stCxn id="14" idx="0"/>
              <a:endCxn id="16" idx="1"/>
            </p:cNvCxnSpPr>
            <p:nvPr/>
          </p:nvCxnSpPr>
          <p:spPr>
            <a:xfrm flipV="1">
              <a:off x="898451" y="470780"/>
              <a:ext cx="4375291" cy="3679462"/>
            </a:xfrm>
            <a:prstGeom prst="line">
              <a:avLst/>
            </a:prstGeom>
          </p:spPr>
          <p:style>
            <a:lnRef idx="1">
              <a:schemeClr val="accent1"/>
            </a:lnRef>
            <a:fillRef idx="0">
              <a:schemeClr val="accent1"/>
            </a:fillRef>
            <a:effectRef idx="0">
              <a:schemeClr val="accent1"/>
            </a:effectRef>
            <a:fontRef idx="minor">
              <a:schemeClr val="tx1"/>
            </a:fontRef>
          </p:style>
        </p:cxnSp>
        <p:sp>
          <p:nvSpPr>
            <p:cNvPr id="9" name="Freeform: Shape 8">
              <a:extLst>
                <a:ext uri="{FF2B5EF4-FFF2-40B4-BE49-F238E27FC236}">
                  <a16:creationId xmlns:a16="http://schemas.microsoft.com/office/drawing/2014/main" id="{C041A890-12B9-4308-8D1D-E112866572EE}"/>
                </a:ext>
              </a:extLst>
            </p:cNvPr>
            <p:cNvSpPr/>
            <p:nvPr/>
          </p:nvSpPr>
          <p:spPr>
            <a:xfrm>
              <a:off x="3782443" y="2777506"/>
              <a:ext cx="1267930" cy="1238439"/>
            </a:xfrm>
            <a:custGeom>
              <a:avLst/>
              <a:gdLst>
                <a:gd name="connsiteX0" fmla="*/ 0 w 1190361"/>
                <a:gd name="connsiteY0" fmla="*/ 595181 h 1190361"/>
                <a:gd name="connsiteX1" fmla="*/ 595181 w 1190361"/>
                <a:gd name="connsiteY1" fmla="*/ 0 h 1190361"/>
                <a:gd name="connsiteX2" fmla="*/ 1190362 w 1190361"/>
                <a:gd name="connsiteY2" fmla="*/ 595181 h 1190361"/>
                <a:gd name="connsiteX3" fmla="*/ 595181 w 1190361"/>
                <a:gd name="connsiteY3" fmla="*/ 1190362 h 1190361"/>
                <a:gd name="connsiteX4" fmla="*/ 0 w 1190361"/>
                <a:gd name="connsiteY4" fmla="*/ 595181 h 1190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361" h="1190361">
                  <a:moveTo>
                    <a:pt x="0" y="595181"/>
                  </a:moveTo>
                  <a:cubicBezTo>
                    <a:pt x="0" y="266472"/>
                    <a:pt x="266472" y="0"/>
                    <a:pt x="595181" y="0"/>
                  </a:cubicBezTo>
                  <a:cubicBezTo>
                    <a:pt x="923890" y="0"/>
                    <a:pt x="1190362" y="266472"/>
                    <a:pt x="1190362" y="595181"/>
                  </a:cubicBezTo>
                  <a:cubicBezTo>
                    <a:pt x="1190362" y="923890"/>
                    <a:pt x="923890" y="1190362"/>
                    <a:pt x="595181" y="1190362"/>
                  </a:cubicBezTo>
                  <a:cubicBezTo>
                    <a:pt x="266472" y="1190362"/>
                    <a:pt x="0" y="923890"/>
                    <a:pt x="0" y="595181"/>
                  </a:cubicBezTo>
                  <a:close/>
                </a:path>
              </a:pathLst>
            </a:custGeom>
            <a:solidFill>
              <a:schemeClr val="accent5">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2104" tIns="192104" rIns="192104" bIns="192104" numCol="1" spcCol="1270" anchor="ctr" anchorCtr="0">
              <a:noAutofit/>
            </a:bodyPr>
            <a:lstStyle/>
            <a:p>
              <a:pPr marL="0" lvl="0" indent="0" algn="ctr" defTabSz="622300">
                <a:lnSpc>
                  <a:spcPct val="90000"/>
                </a:lnSpc>
                <a:spcBef>
                  <a:spcPct val="0"/>
                </a:spcBef>
                <a:spcAft>
                  <a:spcPct val="35000"/>
                </a:spcAft>
                <a:buNone/>
              </a:pPr>
              <a:r>
                <a:rPr lang="en-IN" sz="1400" kern="1200" dirty="0"/>
                <a:t>Resource Level</a:t>
              </a:r>
            </a:p>
          </p:txBody>
        </p:sp>
        <p:sp>
          <p:nvSpPr>
            <p:cNvPr id="11" name="Freeform: Shape 10">
              <a:extLst>
                <a:ext uri="{FF2B5EF4-FFF2-40B4-BE49-F238E27FC236}">
                  <a16:creationId xmlns:a16="http://schemas.microsoft.com/office/drawing/2014/main" id="{0FDA6F14-AED3-4395-873F-E9842767B728}"/>
                </a:ext>
              </a:extLst>
            </p:cNvPr>
            <p:cNvSpPr/>
            <p:nvPr/>
          </p:nvSpPr>
          <p:spPr>
            <a:xfrm>
              <a:off x="6688556" y="1226272"/>
              <a:ext cx="2132326" cy="2293342"/>
            </a:xfrm>
            <a:custGeom>
              <a:avLst/>
              <a:gdLst>
                <a:gd name="connsiteX0" fmla="*/ 0 w 2380723"/>
                <a:gd name="connsiteY0" fmla="*/ 1190362 h 2380723"/>
                <a:gd name="connsiteX1" fmla="*/ 1190362 w 2380723"/>
                <a:gd name="connsiteY1" fmla="*/ 0 h 2380723"/>
                <a:gd name="connsiteX2" fmla="*/ 2380724 w 2380723"/>
                <a:gd name="connsiteY2" fmla="*/ 1190362 h 2380723"/>
                <a:gd name="connsiteX3" fmla="*/ 1190362 w 2380723"/>
                <a:gd name="connsiteY3" fmla="*/ 2380724 h 2380723"/>
                <a:gd name="connsiteX4" fmla="*/ 0 w 2380723"/>
                <a:gd name="connsiteY4" fmla="*/ 1190362 h 2380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0723" h="2380723">
                  <a:moveTo>
                    <a:pt x="0" y="1190362"/>
                  </a:moveTo>
                  <a:cubicBezTo>
                    <a:pt x="0" y="532943"/>
                    <a:pt x="532943" y="0"/>
                    <a:pt x="1190362" y="0"/>
                  </a:cubicBezTo>
                  <a:cubicBezTo>
                    <a:pt x="1847781" y="0"/>
                    <a:pt x="2380724" y="532943"/>
                    <a:pt x="2380724" y="1190362"/>
                  </a:cubicBezTo>
                  <a:cubicBezTo>
                    <a:pt x="2380724" y="1847781"/>
                    <a:pt x="1847781" y="2380724"/>
                    <a:pt x="1190362" y="2380724"/>
                  </a:cubicBezTo>
                  <a:cubicBezTo>
                    <a:pt x="532943" y="2380724"/>
                    <a:pt x="0" y="1847781"/>
                    <a:pt x="0" y="1190362"/>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3419" tIns="413419" rIns="413419" bIns="413419" numCol="1" spcCol="1270" anchor="ctr" anchorCtr="0">
              <a:noAutofit/>
            </a:bodyPr>
            <a:lstStyle/>
            <a:p>
              <a:pPr marL="0" lvl="0" indent="0" algn="ctr" defTabSz="2266950">
                <a:lnSpc>
                  <a:spcPct val="90000"/>
                </a:lnSpc>
                <a:spcBef>
                  <a:spcPct val="0"/>
                </a:spcBef>
                <a:spcAft>
                  <a:spcPct val="35000"/>
                </a:spcAft>
                <a:buNone/>
              </a:pPr>
              <a:r>
                <a:rPr lang="en-IN" sz="1800" kern="1200" dirty="0"/>
                <a:t>Knowledge Integration</a:t>
              </a:r>
            </a:p>
          </p:txBody>
        </p:sp>
        <p:sp>
          <p:nvSpPr>
            <p:cNvPr id="7" name="Freeform: Shape 6">
              <a:extLst>
                <a:ext uri="{FF2B5EF4-FFF2-40B4-BE49-F238E27FC236}">
                  <a16:creationId xmlns:a16="http://schemas.microsoft.com/office/drawing/2014/main" id="{DC727E1C-7E49-4DB6-BD7D-7CAD6DEACD55}"/>
                </a:ext>
              </a:extLst>
            </p:cNvPr>
            <p:cNvSpPr/>
            <p:nvPr/>
          </p:nvSpPr>
          <p:spPr>
            <a:xfrm>
              <a:off x="2183220" y="1810491"/>
              <a:ext cx="1190361" cy="1190361"/>
            </a:xfrm>
            <a:custGeom>
              <a:avLst/>
              <a:gdLst>
                <a:gd name="connsiteX0" fmla="*/ 0 w 1190361"/>
                <a:gd name="connsiteY0" fmla="*/ 595181 h 1190361"/>
                <a:gd name="connsiteX1" fmla="*/ 595181 w 1190361"/>
                <a:gd name="connsiteY1" fmla="*/ 0 h 1190361"/>
                <a:gd name="connsiteX2" fmla="*/ 1190362 w 1190361"/>
                <a:gd name="connsiteY2" fmla="*/ 595181 h 1190361"/>
                <a:gd name="connsiteX3" fmla="*/ 595181 w 1190361"/>
                <a:gd name="connsiteY3" fmla="*/ 1190362 h 1190361"/>
                <a:gd name="connsiteX4" fmla="*/ 0 w 1190361"/>
                <a:gd name="connsiteY4" fmla="*/ 595181 h 1190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361" h="1190361">
                  <a:moveTo>
                    <a:pt x="0" y="595181"/>
                  </a:moveTo>
                  <a:cubicBezTo>
                    <a:pt x="0" y="266472"/>
                    <a:pt x="266472" y="0"/>
                    <a:pt x="595181" y="0"/>
                  </a:cubicBezTo>
                  <a:cubicBezTo>
                    <a:pt x="923890" y="0"/>
                    <a:pt x="1190362" y="266472"/>
                    <a:pt x="1190362" y="595181"/>
                  </a:cubicBezTo>
                  <a:cubicBezTo>
                    <a:pt x="1190362" y="923890"/>
                    <a:pt x="923890" y="1190362"/>
                    <a:pt x="595181" y="1190362"/>
                  </a:cubicBezTo>
                  <a:cubicBezTo>
                    <a:pt x="266472" y="1190362"/>
                    <a:pt x="0" y="923890"/>
                    <a:pt x="0" y="595181"/>
                  </a:cubicBezTo>
                  <a:close/>
                </a:path>
              </a:pathLst>
            </a:custGeom>
            <a:solidFill>
              <a:schemeClr val="accent5">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2104" tIns="192104" rIns="192104" bIns="192104" numCol="1" spcCol="1270" anchor="ctr" anchorCtr="0">
              <a:noAutofit/>
            </a:bodyPr>
            <a:lstStyle/>
            <a:p>
              <a:pPr marL="0" lvl="0" indent="0" algn="ctr" defTabSz="622300">
                <a:lnSpc>
                  <a:spcPct val="90000"/>
                </a:lnSpc>
                <a:spcBef>
                  <a:spcPct val="0"/>
                </a:spcBef>
                <a:spcAft>
                  <a:spcPct val="35000"/>
                </a:spcAft>
                <a:buNone/>
              </a:pPr>
              <a:r>
                <a:rPr lang="en-IN" sz="1400" kern="1200" dirty="0"/>
                <a:t>Ground Level</a:t>
              </a:r>
            </a:p>
          </p:txBody>
        </p:sp>
        <p:sp>
          <p:nvSpPr>
            <p:cNvPr id="44" name="TextBox 43">
              <a:extLst>
                <a:ext uri="{FF2B5EF4-FFF2-40B4-BE49-F238E27FC236}">
                  <a16:creationId xmlns:a16="http://schemas.microsoft.com/office/drawing/2014/main" id="{C0760586-6442-4D75-86B7-2E725ED900EE}"/>
                </a:ext>
              </a:extLst>
            </p:cNvPr>
            <p:cNvSpPr txBox="1"/>
            <p:nvPr/>
          </p:nvSpPr>
          <p:spPr>
            <a:xfrm>
              <a:off x="2155394" y="121603"/>
              <a:ext cx="2286065" cy="370081"/>
            </a:xfrm>
            <a:prstGeom prst="rect">
              <a:avLst/>
            </a:prstGeom>
            <a:noFill/>
          </p:spPr>
          <p:txBody>
            <a:bodyPr wrap="square" rtlCol="0">
              <a:spAutoFit/>
            </a:bodyPr>
            <a:lstStyle/>
            <a:p>
              <a:r>
                <a:rPr lang="en-IN" b="1" dirty="0">
                  <a:latin typeface="Times New Roman" panose="02020603050405020304" pitchFamily="18" charset="0"/>
                  <a:cs typeface="Times New Roman" panose="02020603050405020304" pitchFamily="18" charset="0"/>
                </a:rPr>
                <a:t>Becoming buddies</a:t>
              </a:r>
            </a:p>
          </p:txBody>
        </p:sp>
        <p:sp>
          <p:nvSpPr>
            <p:cNvPr id="12" name="Freeform: Shape 11">
              <a:extLst>
                <a:ext uri="{FF2B5EF4-FFF2-40B4-BE49-F238E27FC236}">
                  <a16:creationId xmlns:a16="http://schemas.microsoft.com/office/drawing/2014/main" id="{61A02A7F-B566-4545-9A6C-8C9A7D9DB33E}"/>
                </a:ext>
              </a:extLst>
            </p:cNvPr>
            <p:cNvSpPr/>
            <p:nvPr/>
          </p:nvSpPr>
          <p:spPr>
            <a:xfrm>
              <a:off x="3780798" y="620033"/>
              <a:ext cx="1190361" cy="1190361"/>
            </a:xfrm>
            <a:custGeom>
              <a:avLst/>
              <a:gdLst>
                <a:gd name="connsiteX0" fmla="*/ 0 w 1190361"/>
                <a:gd name="connsiteY0" fmla="*/ 595181 h 1190361"/>
                <a:gd name="connsiteX1" fmla="*/ 595181 w 1190361"/>
                <a:gd name="connsiteY1" fmla="*/ 0 h 1190361"/>
                <a:gd name="connsiteX2" fmla="*/ 1190362 w 1190361"/>
                <a:gd name="connsiteY2" fmla="*/ 595181 h 1190361"/>
                <a:gd name="connsiteX3" fmla="*/ 595181 w 1190361"/>
                <a:gd name="connsiteY3" fmla="*/ 1190362 h 1190361"/>
                <a:gd name="connsiteX4" fmla="*/ 0 w 1190361"/>
                <a:gd name="connsiteY4" fmla="*/ 595181 h 1190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361" h="1190361">
                  <a:moveTo>
                    <a:pt x="0" y="595181"/>
                  </a:moveTo>
                  <a:cubicBezTo>
                    <a:pt x="0" y="266472"/>
                    <a:pt x="266472" y="0"/>
                    <a:pt x="595181" y="0"/>
                  </a:cubicBezTo>
                  <a:cubicBezTo>
                    <a:pt x="923890" y="0"/>
                    <a:pt x="1190362" y="266472"/>
                    <a:pt x="1190362" y="595181"/>
                  </a:cubicBezTo>
                  <a:cubicBezTo>
                    <a:pt x="1190362" y="923890"/>
                    <a:pt x="923890" y="1190362"/>
                    <a:pt x="595181" y="1190362"/>
                  </a:cubicBezTo>
                  <a:cubicBezTo>
                    <a:pt x="266472" y="1190362"/>
                    <a:pt x="0" y="923890"/>
                    <a:pt x="0" y="595181"/>
                  </a:cubicBezTo>
                  <a:close/>
                </a:path>
              </a:pathLst>
            </a:custGeom>
            <a:solidFill>
              <a:schemeClr val="accent5">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2104" tIns="192104" rIns="192104" bIns="192104" numCol="1" spcCol="1270" anchor="ctr" anchorCtr="0">
              <a:noAutofit/>
            </a:bodyPr>
            <a:lstStyle/>
            <a:p>
              <a:pPr marL="0" lvl="0" indent="0" algn="ctr" defTabSz="622300">
                <a:lnSpc>
                  <a:spcPct val="90000"/>
                </a:lnSpc>
                <a:spcBef>
                  <a:spcPct val="0"/>
                </a:spcBef>
                <a:spcAft>
                  <a:spcPct val="35000"/>
                </a:spcAft>
                <a:buNone/>
              </a:pPr>
              <a:r>
                <a:rPr lang="en-IN" sz="1400" kern="1200" dirty="0"/>
                <a:t>Policy Level</a:t>
              </a:r>
            </a:p>
          </p:txBody>
        </p:sp>
        <p:sp>
          <p:nvSpPr>
            <p:cNvPr id="10" name="Freeform: Shape 9">
              <a:extLst>
                <a:ext uri="{FF2B5EF4-FFF2-40B4-BE49-F238E27FC236}">
                  <a16:creationId xmlns:a16="http://schemas.microsoft.com/office/drawing/2014/main" id="{2AA093DC-B780-4E9F-B9E3-6CE2C9B765C3}"/>
                </a:ext>
              </a:extLst>
            </p:cNvPr>
            <p:cNvSpPr/>
            <p:nvPr/>
          </p:nvSpPr>
          <p:spPr>
            <a:xfrm>
              <a:off x="5123407" y="1956359"/>
              <a:ext cx="1728870" cy="663270"/>
            </a:xfrm>
            <a:custGeom>
              <a:avLst/>
              <a:gdLst>
                <a:gd name="connsiteX0" fmla="*/ 0 w 378535"/>
                <a:gd name="connsiteY0" fmla="*/ 88563 h 442814"/>
                <a:gd name="connsiteX1" fmla="*/ 189268 w 378535"/>
                <a:gd name="connsiteY1" fmla="*/ 88563 h 442814"/>
                <a:gd name="connsiteX2" fmla="*/ 189268 w 378535"/>
                <a:gd name="connsiteY2" fmla="*/ 0 h 442814"/>
                <a:gd name="connsiteX3" fmla="*/ 378535 w 378535"/>
                <a:gd name="connsiteY3" fmla="*/ 221407 h 442814"/>
                <a:gd name="connsiteX4" fmla="*/ 189268 w 378535"/>
                <a:gd name="connsiteY4" fmla="*/ 442814 h 442814"/>
                <a:gd name="connsiteX5" fmla="*/ 189268 w 378535"/>
                <a:gd name="connsiteY5" fmla="*/ 354251 h 442814"/>
                <a:gd name="connsiteX6" fmla="*/ 0 w 378535"/>
                <a:gd name="connsiteY6" fmla="*/ 354251 h 442814"/>
                <a:gd name="connsiteX7" fmla="*/ 0 w 378535"/>
                <a:gd name="connsiteY7" fmla="*/ 88563 h 442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8535" h="442814">
                  <a:moveTo>
                    <a:pt x="0" y="88563"/>
                  </a:moveTo>
                  <a:lnTo>
                    <a:pt x="189268" y="88563"/>
                  </a:lnTo>
                  <a:lnTo>
                    <a:pt x="189268" y="0"/>
                  </a:lnTo>
                  <a:lnTo>
                    <a:pt x="378535" y="221407"/>
                  </a:lnTo>
                  <a:lnTo>
                    <a:pt x="189268" y="442814"/>
                  </a:lnTo>
                  <a:lnTo>
                    <a:pt x="189268" y="354251"/>
                  </a:lnTo>
                  <a:lnTo>
                    <a:pt x="0" y="354251"/>
                  </a:lnTo>
                  <a:lnTo>
                    <a:pt x="0" y="88563"/>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8563" rIns="113560" bIns="88563" numCol="1" spcCol="1270" anchor="ctr" anchorCtr="0">
              <a:noAutofit/>
            </a:bodyPr>
            <a:lstStyle/>
            <a:p>
              <a:pPr marL="0" lvl="0" indent="0" algn="ctr" defTabSz="488950">
                <a:lnSpc>
                  <a:spcPct val="90000"/>
                </a:lnSpc>
                <a:spcBef>
                  <a:spcPct val="0"/>
                </a:spcBef>
                <a:spcAft>
                  <a:spcPct val="35000"/>
                </a:spcAft>
                <a:buNone/>
              </a:pPr>
              <a:endParaRPr lang="en-IN" sz="1100" kern="1200"/>
            </a:p>
          </p:txBody>
        </p:sp>
        <p:sp>
          <p:nvSpPr>
            <p:cNvPr id="46" name="TextBox 45">
              <a:extLst>
                <a:ext uri="{FF2B5EF4-FFF2-40B4-BE49-F238E27FC236}">
                  <a16:creationId xmlns:a16="http://schemas.microsoft.com/office/drawing/2014/main" id="{68092D20-4AD6-41CD-9F09-5601A465348C}"/>
                </a:ext>
              </a:extLst>
            </p:cNvPr>
            <p:cNvSpPr txBox="1"/>
            <p:nvPr/>
          </p:nvSpPr>
          <p:spPr>
            <a:xfrm rot="2101472">
              <a:off x="1030755" y="1547273"/>
              <a:ext cx="1077467" cy="230832"/>
            </a:xfrm>
            <a:prstGeom prst="rect">
              <a:avLst/>
            </a:prstGeom>
            <a:noFill/>
          </p:spPr>
          <p:txBody>
            <a:bodyPr wrap="square" rtlCol="0">
              <a:spAutoFit/>
            </a:bodyPr>
            <a:lstStyle/>
            <a:p>
              <a:r>
                <a:rPr lang="en-IN" sz="900" b="1" dirty="0">
                  <a:latin typeface="Times New Roman" panose="02020603050405020304" pitchFamily="18" charset="0"/>
                  <a:cs typeface="Times New Roman" panose="02020603050405020304" pitchFamily="18" charset="0"/>
                </a:rPr>
                <a:t>Becoming buddies</a:t>
              </a:r>
            </a:p>
          </p:txBody>
        </p:sp>
        <p:sp>
          <p:nvSpPr>
            <p:cNvPr id="47" name="TextBox 46">
              <a:extLst>
                <a:ext uri="{FF2B5EF4-FFF2-40B4-BE49-F238E27FC236}">
                  <a16:creationId xmlns:a16="http://schemas.microsoft.com/office/drawing/2014/main" id="{D3868842-53B3-4979-9E9C-458AD9225FA0}"/>
                </a:ext>
              </a:extLst>
            </p:cNvPr>
            <p:cNvSpPr txBox="1"/>
            <p:nvPr/>
          </p:nvSpPr>
          <p:spPr>
            <a:xfrm rot="16200000">
              <a:off x="-259046" y="2322725"/>
              <a:ext cx="1982754" cy="334677"/>
            </a:xfrm>
            <a:prstGeom prst="rect">
              <a:avLst/>
            </a:prstGeom>
            <a:noFill/>
          </p:spPr>
          <p:txBody>
            <a:bodyPr wrap="square" rtlCol="0">
              <a:spAutoFit/>
            </a:bodyPr>
            <a:lstStyle/>
            <a:p>
              <a:r>
                <a:rPr lang="en-IN" b="1" dirty="0">
                  <a:latin typeface="Times New Roman" panose="02020603050405020304" pitchFamily="18" charset="0"/>
                  <a:cs typeface="Times New Roman" panose="02020603050405020304" pitchFamily="18" charset="0"/>
                </a:rPr>
                <a:t>Becoming buddies</a:t>
              </a:r>
            </a:p>
          </p:txBody>
        </p:sp>
        <p:sp>
          <p:nvSpPr>
            <p:cNvPr id="48" name="TextBox 47">
              <a:extLst>
                <a:ext uri="{FF2B5EF4-FFF2-40B4-BE49-F238E27FC236}">
                  <a16:creationId xmlns:a16="http://schemas.microsoft.com/office/drawing/2014/main" id="{D5813A0F-18C8-4A2F-BBD9-61D60EEBF2D2}"/>
                </a:ext>
              </a:extLst>
            </p:cNvPr>
            <p:cNvSpPr txBox="1"/>
            <p:nvPr/>
          </p:nvSpPr>
          <p:spPr>
            <a:xfrm>
              <a:off x="2335350" y="4531704"/>
              <a:ext cx="2106109" cy="370081"/>
            </a:xfrm>
            <a:prstGeom prst="rect">
              <a:avLst/>
            </a:prstGeom>
            <a:noFill/>
          </p:spPr>
          <p:txBody>
            <a:bodyPr wrap="square" rtlCol="0">
              <a:spAutoFit/>
            </a:bodyPr>
            <a:lstStyle/>
            <a:p>
              <a:r>
                <a:rPr lang="en-IN" b="1" dirty="0">
                  <a:latin typeface="Times New Roman" panose="02020603050405020304" pitchFamily="18" charset="0"/>
                  <a:cs typeface="Times New Roman" panose="02020603050405020304" pitchFamily="18" charset="0"/>
                </a:rPr>
                <a:t>Becoming buddies</a:t>
              </a:r>
            </a:p>
          </p:txBody>
        </p:sp>
        <p:sp>
          <p:nvSpPr>
            <p:cNvPr id="49" name="TextBox 48">
              <a:extLst>
                <a:ext uri="{FF2B5EF4-FFF2-40B4-BE49-F238E27FC236}">
                  <a16:creationId xmlns:a16="http://schemas.microsoft.com/office/drawing/2014/main" id="{A83771CE-6504-410E-BA4D-16A3107815B0}"/>
                </a:ext>
              </a:extLst>
            </p:cNvPr>
            <p:cNvSpPr txBox="1"/>
            <p:nvPr/>
          </p:nvSpPr>
          <p:spPr>
            <a:xfrm rot="19202364">
              <a:off x="902687" y="3448493"/>
              <a:ext cx="1077467" cy="230832"/>
            </a:xfrm>
            <a:prstGeom prst="rect">
              <a:avLst/>
            </a:prstGeom>
            <a:noFill/>
          </p:spPr>
          <p:txBody>
            <a:bodyPr wrap="square" rtlCol="0">
              <a:spAutoFit/>
            </a:bodyPr>
            <a:lstStyle/>
            <a:p>
              <a:r>
                <a:rPr lang="en-IN" sz="900" b="1" dirty="0">
                  <a:latin typeface="Times New Roman" panose="02020603050405020304" pitchFamily="18" charset="0"/>
                  <a:cs typeface="Times New Roman" panose="02020603050405020304" pitchFamily="18" charset="0"/>
                </a:rPr>
                <a:t>Becoming buddies</a:t>
              </a:r>
            </a:p>
          </p:txBody>
        </p:sp>
        <p:sp>
          <p:nvSpPr>
            <p:cNvPr id="50" name="TextBox 49">
              <a:extLst>
                <a:ext uri="{FF2B5EF4-FFF2-40B4-BE49-F238E27FC236}">
                  <a16:creationId xmlns:a16="http://schemas.microsoft.com/office/drawing/2014/main" id="{B37B390F-A1B9-47E5-8CEF-7D072EE5F689}"/>
                </a:ext>
              </a:extLst>
            </p:cNvPr>
            <p:cNvSpPr txBox="1"/>
            <p:nvPr/>
          </p:nvSpPr>
          <p:spPr>
            <a:xfrm>
              <a:off x="3322500" y="2337581"/>
              <a:ext cx="1334028" cy="307777"/>
            </a:xfrm>
            <a:prstGeom prst="rect">
              <a:avLst/>
            </a:prstGeom>
            <a:noFill/>
          </p:spPr>
          <p:txBody>
            <a:bodyPr wrap="square" rtlCol="0">
              <a:spAutoFit/>
            </a:bodyPr>
            <a:lstStyle/>
            <a:p>
              <a:r>
                <a:rPr lang="en-IN" b="1" dirty="0">
                  <a:solidFill>
                    <a:schemeClr val="accent5">
                      <a:lumMod val="75000"/>
                    </a:schemeClr>
                  </a:solidFill>
                </a:rPr>
                <a:t>Challenges</a:t>
              </a:r>
            </a:p>
          </p:txBody>
        </p:sp>
        <p:sp>
          <p:nvSpPr>
            <p:cNvPr id="8" name="Freeform: Shape 7">
              <a:extLst>
                <a:ext uri="{FF2B5EF4-FFF2-40B4-BE49-F238E27FC236}">
                  <a16:creationId xmlns:a16="http://schemas.microsoft.com/office/drawing/2014/main" id="{ABD783C0-2020-44DE-90E3-8295FD5301D0}"/>
                </a:ext>
              </a:extLst>
            </p:cNvPr>
            <p:cNvSpPr/>
            <p:nvPr/>
          </p:nvSpPr>
          <p:spPr>
            <a:xfrm>
              <a:off x="3062401" y="2837374"/>
              <a:ext cx="690409" cy="690409"/>
            </a:xfrm>
            <a:custGeom>
              <a:avLst/>
              <a:gdLst>
                <a:gd name="connsiteX0" fmla="*/ 91514 w 690409"/>
                <a:gd name="connsiteY0" fmla="*/ 264012 h 690409"/>
                <a:gd name="connsiteX1" fmla="*/ 264012 w 690409"/>
                <a:gd name="connsiteY1" fmla="*/ 264012 h 690409"/>
                <a:gd name="connsiteX2" fmla="*/ 264012 w 690409"/>
                <a:gd name="connsiteY2" fmla="*/ 91514 h 690409"/>
                <a:gd name="connsiteX3" fmla="*/ 426397 w 690409"/>
                <a:gd name="connsiteY3" fmla="*/ 91514 h 690409"/>
                <a:gd name="connsiteX4" fmla="*/ 426397 w 690409"/>
                <a:gd name="connsiteY4" fmla="*/ 264012 h 690409"/>
                <a:gd name="connsiteX5" fmla="*/ 598895 w 690409"/>
                <a:gd name="connsiteY5" fmla="*/ 264012 h 690409"/>
                <a:gd name="connsiteX6" fmla="*/ 598895 w 690409"/>
                <a:gd name="connsiteY6" fmla="*/ 426397 h 690409"/>
                <a:gd name="connsiteX7" fmla="*/ 426397 w 690409"/>
                <a:gd name="connsiteY7" fmla="*/ 426397 h 690409"/>
                <a:gd name="connsiteX8" fmla="*/ 426397 w 690409"/>
                <a:gd name="connsiteY8" fmla="*/ 598895 h 690409"/>
                <a:gd name="connsiteX9" fmla="*/ 264012 w 690409"/>
                <a:gd name="connsiteY9" fmla="*/ 598895 h 690409"/>
                <a:gd name="connsiteX10" fmla="*/ 264012 w 690409"/>
                <a:gd name="connsiteY10" fmla="*/ 426397 h 690409"/>
                <a:gd name="connsiteX11" fmla="*/ 91514 w 690409"/>
                <a:gd name="connsiteY11" fmla="*/ 426397 h 690409"/>
                <a:gd name="connsiteX12" fmla="*/ 91514 w 690409"/>
                <a:gd name="connsiteY12" fmla="*/ 264012 h 690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0409" h="690409">
                  <a:moveTo>
                    <a:pt x="91514" y="264012"/>
                  </a:moveTo>
                  <a:lnTo>
                    <a:pt x="264012" y="264012"/>
                  </a:lnTo>
                  <a:lnTo>
                    <a:pt x="264012" y="91514"/>
                  </a:lnTo>
                  <a:lnTo>
                    <a:pt x="426397" y="91514"/>
                  </a:lnTo>
                  <a:lnTo>
                    <a:pt x="426397" y="264012"/>
                  </a:lnTo>
                  <a:lnTo>
                    <a:pt x="598895" y="264012"/>
                  </a:lnTo>
                  <a:lnTo>
                    <a:pt x="598895" y="426397"/>
                  </a:lnTo>
                  <a:lnTo>
                    <a:pt x="426397" y="426397"/>
                  </a:lnTo>
                  <a:lnTo>
                    <a:pt x="426397" y="598895"/>
                  </a:lnTo>
                  <a:lnTo>
                    <a:pt x="264012" y="598895"/>
                  </a:lnTo>
                  <a:lnTo>
                    <a:pt x="264012" y="426397"/>
                  </a:lnTo>
                  <a:lnTo>
                    <a:pt x="91514" y="426397"/>
                  </a:lnTo>
                  <a:lnTo>
                    <a:pt x="91514" y="264012"/>
                  </a:lnTo>
                  <a:close/>
                </a:path>
              </a:pathLst>
            </a:custGeom>
            <a:solidFill>
              <a:schemeClr val="accent5">
                <a:lumMod val="75000"/>
                <a:alpha val="3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91514" tIns="264012" rIns="91514" bIns="264012" numCol="1" spcCol="1270" anchor="ctr" anchorCtr="0">
              <a:noAutofit/>
            </a:bodyPr>
            <a:lstStyle/>
            <a:p>
              <a:pPr marL="0" lvl="0" indent="0" algn="ctr" defTabSz="488950">
                <a:lnSpc>
                  <a:spcPct val="90000"/>
                </a:lnSpc>
                <a:spcBef>
                  <a:spcPct val="0"/>
                </a:spcBef>
                <a:spcAft>
                  <a:spcPct val="35000"/>
                </a:spcAft>
                <a:buNone/>
              </a:pPr>
              <a:endParaRPr lang="en-IN" sz="1100" kern="1200"/>
            </a:p>
          </p:txBody>
        </p:sp>
      </p:grpSp>
      <p:sp>
        <p:nvSpPr>
          <p:cNvPr id="54" name="Google Shape;75;p15">
            <a:extLst>
              <a:ext uri="{FF2B5EF4-FFF2-40B4-BE49-F238E27FC236}">
                <a16:creationId xmlns:a16="http://schemas.microsoft.com/office/drawing/2014/main" id="{19A58B7E-7BFB-4EFD-895E-C9FAB42D57A1}"/>
              </a:ext>
            </a:extLst>
          </p:cNvPr>
          <p:cNvSpPr txBox="1"/>
          <p:nvPr/>
        </p:nvSpPr>
        <p:spPr>
          <a:xfrm>
            <a:off x="1846880" y="25373"/>
            <a:ext cx="5070803" cy="52400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3200" b="1" dirty="0">
                <a:solidFill>
                  <a:srgbClr val="16A127"/>
                </a:solidFill>
                <a:latin typeface="Times New Roman"/>
                <a:ea typeface="Times New Roman"/>
                <a:cs typeface="Times New Roman"/>
                <a:sym typeface="Times New Roman"/>
              </a:rPr>
              <a:t>How do we integrate ideas?</a:t>
            </a:r>
            <a:r>
              <a:rPr lang="en-US" sz="3200" b="1" i="0" u="none" strike="noStrike" cap="none" dirty="0">
                <a:solidFill>
                  <a:srgbClr val="16A127"/>
                </a:solidFill>
                <a:latin typeface="Times New Roman"/>
                <a:ea typeface="Times New Roman"/>
                <a:cs typeface="Times New Roman"/>
                <a:sym typeface="Times New Roman"/>
              </a:rPr>
              <a:t> </a:t>
            </a:r>
            <a:endParaRPr sz="3200" b="1" i="0" u="none" strike="noStrike" cap="none" dirty="0">
              <a:solidFill>
                <a:srgbClr val="16A127"/>
              </a:solidFill>
              <a:latin typeface="Arial"/>
              <a:ea typeface="Arial"/>
              <a:cs typeface="Arial"/>
              <a:sym typeface="Arial"/>
            </a:endParaRPr>
          </a:p>
        </p:txBody>
      </p:sp>
      <p:pic>
        <p:nvPicPr>
          <p:cNvPr id="58" name="Google Shape;109;p19">
            <a:extLst>
              <a:ext uri="{FF2B5EF4-FFF2-40B4-BE49-F238E27FC236}">
                <a16:creationId xmlns:a16="http://schemas.microsoft.com/office/drawing/2014/main" id="{7B1833A4-809A-47DF-BEF3-E3D688DF10D7}"/>
              </a:ext>
            </a:extLst>
          </p:cNvPr>
          <p:cNvPicPr preferRelativeResize="0"/>
          <p:nvPr/>
        </p:nvPicPr>
        <p:blipFill rotWithShape="1">
          <a:blip r:embed="rId3">
            <a:alphaModFix/>
          </a:blip>
          <a:srcRect b="53332"/>
          <a:stretch/>
        </p:blipFill>
        <p:spPr>
          <a:xfrm>
            <a:off x="7041681" y="-3340"/>
            <a:ext cx="2102319" cy="962485"/>
          </a:xfrm>
          <a:prstGeom prst="rect">
            <a:avLst/>
          </a:prstGeom>
          <a:noFill/>
          <a:ln>
            <a:noFill/>
          </a:ln>
        </p:spPr>
      </p:pic>
      <p:sp>
        <p:nvSpPr>
          <p:cNvPr id="59" name="TextBox 58">
            <a:extLst>
              <a:ext uri="{FF2B5EF4-FFF2-40B4-BE49-F238E27FC236}">
                <a16:creationId xmlns:a16="http://schemas.microsoft.com/office/drawing/2014/main" id="{22B1F7E5-002A-4629-9C09-D93BB36E6EAE}"/>
              </a:ext>
            </a:extLst>
          </p:cNvPr>
          <p:cNvSpPr txBox="1"/>
          <p:nvPr/>
        </p:nvSpPr>
        <p:spPr>
          <a:xfrm>
            <a:off x="6115096" y="3676156"/>
            <a:ext cx="3044430" cy="1200329"/>
          </a:xfrm>
          <a:prstGeom prst="rect">
            <a:avLst/>
          </a:prstGeom>
          <a:noFill/>
        </p:spPr>
        <p:txBody>
          <a:bodyPr wrap="square" rtlCol="0">
            <a:spAutoFit/>
          </a:bodyPr>
          <a:lstStyle/>
          <a:p>
            <a:pPr marL="171450" indent="-171450">
              <a:buFont typeface="Arial" panose="020B0604020202020204" pitchFamily="34" charset="0"/>
              <a:buChar char="•"/>
            </a:pPr>
            <a:r>
              <a:rPr lang="en-IN" sz="1200" b="1" dirty="0">
                <a:solidFill>
                  <a:srgbClr val="00B050"/>
                </a:solidFill>
                <a:latin typeface="Times New Roman" panose="02020603050405020304" pitchFamily="18" charset="0"/>
                <a:cs typeface="Times New Roman" panose="02020603050405020304" pitchFamily="18" charset="0"/>
              </a:rPr>
              <a:t>Identify your challenges </a:t>
            </a:r>
          </a:p>
          <a:p>
            <a:pPr marL="171450" indent="-171450">
              <a:buFont typeface="Arial" panose="020B0604020202020204" pitchFamily="34" charset="0"/>
              <a:buChar char="•"/>
            </a:pPr>
            <a:r>
              <a:rPr lang="en-IN" sz="1200" b="1" dirty="0">
                <a:solidFill>
                  <a:srgbClr val="00B050"/>
                </a:solidFill>
                <a:latin typeface="Times New Roman" panose="02020603050405020304" pitchFamily="18" charset="0"/>
                <a:cs typeface="Times New Roman" panose="02020603050405020304" pitchFamily="18" charset="0"/>
              </a:rPr>
              <a:t>Look for solutions in other action plans</a:t>
            </a:r>
          </a:p>
          <a:p>
            <a:pPr marL="171450" indent="-171450">
              <a:buFont typeface="Arial" panose="020B0604020202020204" pitchFamily="34" charset="0"/>
              <a:buChar char="•"/>
            </a:pPr>
            <a:r>
              <a:rPr lang="en-IN" sz="1200" b="1" dirty="0">
                <a:solidFill>
                  <a:srgbClr val="00B050"/>
                </a:solidFill>
                <a:latin typeface="Times New Roman" panose="02020603050405020304" pitchFamily="18" charset="0"/>
                <a:cs typeface="Times New Roman" panose="02020603050405020304" pitchFamily="18" charset="0"/>
              </a:rPr>
              <a:t>Identify your buddies</a:t>
            </a:r>
          </a:p>
          <a:p>
            <a:pPr marL="171450" indent="-171450">
              <a:buFont typeface="Arial" panose="020B0604020202020204" pitchFamily="34" charset="0"/>
              <a:buChar char="•"/>
            </a:pPr>
            <a:r>
              <a:rPr lang="en-IN" sz="1200" b="1" dirty="0">
                <a:solidFill>
                  <a:srgbClr val="00B050"/>
                </a:solidFill>
                <a:latin typeface="Times New Roman" panose="02020603050405020304" pitchFamily="18" charset="0"/>
                <a:cs typeface="Times New Roman" panose="02020603050405020304" pitchFamily="18" charset="0"/>
              </a:rPr>
              <a:t>Interact with your buddies </a:t>
            </a:r>
          </a:p>
          <a:p>
            <a:pPr marL="171450" indent="-171450">
              <a:buFont typeface="Arial" panose="020B0604020202020204" pitchFamily="34" charset="0"/>
              <a:buChar char="•"/>
            </a:pPr>
            <a:r>
              <a:rPr lang="en-IN" sz="1200" b="1" dirty="0">
                <a:solidFill>
                  <a:srgbClr val="00B050"/>
                </a:solidFill>
                <a:latin typeface="Times New Roman" panose="02020603050405020304" pitchFamily="18" charset="0"/>
                <a:cs typeface="Times New Roman" panose="02020603050405020304" pitchFamily="18" charset="0"/>
              </a:rPr>
              <a:t>Integrate Knowledge </a:t>
            </a:r>
          </a:p>
          <a:p>
            <a:pPr marL="171450" indent="-171450">
              <a:buFont typeface="Arial" panose="020B0604020202020204" pitchFamily="34" charset="0"/>
              <a:buChar char="•"/>
            </a:pPr>
            <a:r>
              <a:rPr lang="en-IN" sz="1200" b="1" dirty="0">
                <a:solidFill>
                  <a:srgbClr val="00B050"/>
                </a:solidFill>
                <a:latin typeface="Times New Roman" panose="02020603050405020304" pitchFamily="18" charset="0"/>
                <a:cs typeface="Times New Roman" panose="02020603050405020304" pitchFamily="18" charset="0"/>
              </a:rPr>
              <a:t>Work as team </a:t>
            </a:r>
          </a:p>
        </p:txBody>
      </p:sp>
      <p:sp>
        <p:nvSpPr>
          <p:cNvPr id="2" name="Slide Number Placeholder 1">
            <a:extLst>
              <a:ext uri="{FF2B5EF4-FFF2-40B4-BE49-F238E27FC236}">
                <a16:creationId xmlns:a16="http://schemas.microsoft.com/office/drawing/2014/main" id="{A193B742-6230-49E8-85CC-B3E454547EB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a:p>
        </p:txBody>
      </p:sp>
    </p:spTree>
    <p:extLst>
      <p:ext uri="{BB962C8B-B14F-4D97-AF65-F5344CB8AC3E}">
        <p14:creationId xmlns:p14="http://schemas.microsoft.com/office/powerpoint/2010/main" val="3587772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oogle Shape;109;p19">
            <a:extLst>
              <a:ext uri="{FF2B5EF4-FFF2-40B4-BE49-F238E27FC236}">
                <a16:creationId xmlns:a16="http://schemas.microsoft.com/office/drawing/2014/main" id="{98BA920D-13AF-4854-8B58-B33C4E0BF35F}"/>
              </a:ext>
            </a:extLst>
          </p:cNvPr>
          <p:cNvPicPr preferRelativeResize="0"/>
          <p:nvPr/>
        </p:nvPicPr>
        <p:blipFill rotWithShape="1">
          <a:blip r:embed="rId2">
            <a:alphaModFix/>
          </a:blip>
          <a:srcRect b="53332"/>
          <a:stretch/>
        </p:blipFill>
        <p:spPr>
          <a:xfrm>
            <a:off x="6963137" y="-3340"/>
            <a:ext cx="2180863" cy="1017725"/>
          </a:xfrm>
          <a:prstGeom prst="rect">
            <a:avLst/>
          </a:prstGeom>
          <a:noFill/>
          <a:ln>
            <a:noFill/>
          </a:ln>
        </p:spPr>
      </p:pic>
      <p:grpSp>
        <p:nvGrpSpPr>
          <p:cNvPr id="70" name="Group 69">
            <a:extLst>
              <a:ext uri="{FF2B5EF4-FFF2-40B4-BE49-F238E27FC236}">
                <a16:creationId xmlns:a16="http://schemas.microsoft.com/office/drawing/2014/main" id="{CCA81AB2-2A30-496D-8FB6-7B77BA8033D3}"/>
              </a:ext>
            </a:extLst>
          </p:cNvPr>
          <p:cNvGrpSpPr/>
          <p:nvPr/>
        </p:nvGrpSpPr>
        <p:grpSpPr>
          <a:xfrm>
            <a:off x="3635566" y="52204"/>
            <a:ext cx="1642287" cy="1642287"/>
            <a:chOff x="311712" y="208108"/>
            <a:chExt cx="1642287" cy="1642287"/>
          </a:xfrm>
        </p:grpSpPr>
        <p:pic>
          <p:nvPicPr>
            <p:cNvPr id="71" name="Picture 70" descr="A picture containing speaker&#10;&#10;Description automatically generated">
              <a:extLst>
                <a:ext uri="{FF2B5EF4-FFF2-40B4-BE49-F238E27FC236}">
                  <a16:creationId xmlns:a16="http://schemas.microsoft.com/office/drawing/2014/main" id="{87B8D81A-A61D-4992-96D6-97911EE9F6D5}"/>
                </a:ext>
              </a:extLst>
            </p:cNvPr>
            <p:cNvPicPr>
              <a:picLocks noChangeAspect="1"/>
            </p:cNvPicPr>
            <p:nvPr/>
          </p:nvPicPr>
          <p:blipFill>
            <a:blip r:embed="rId3"/>
            <a:stretch>
              <a:fillRect/>
            </a:stretch>
          </p:blipFill>
          <p:spPr>
            <a:xfrm>
              <a:off x="311712" y="208108"/>
              <a:ext cx="1642287" cy="1642287"/>
            </a:xfrm>
            <a:prstGeom prst="rect">
              <a:avLst/>
            </a:prstGeom>
          </p:spPr>
        </p:pic>
        <p:pic>
          <p:nvPicPr>
            <p:cNvPr id="72" name="Google Shape;110;p19">
              <a:extLst>
                <a:ext uri="{FF2B5EF4-FFF2-40B4-BE49-F238E27FC236}">
                  <a16:creationId xmlns:a16="http://schemas.microsoft.com/office/drawing/2014/main" id="{7EFE2FDF-0FE8-4B80-8F3E-8126FC77ADC7}"/>
                </a:ext>
              </a:extLst>
            </p:cNvPr>
            <p:cNvPicPr preferRelativeResize="0"/>
            <p:nvPr/>
          </p:nvPicPr>
          <p:blipFill rotWithShape="1">
            <a:blip r:embed="rId4">
              <a:alphaModFix/>
              <a:extLst>
                <a:ext uri="{BEBA8EAE-BF5A-486C-A8C5-ECC9F3942E4B}">
                  <a14:imgProps xmlns:a14="http://schemas.microsoft.com/office/drawing/2010/main">
                    <a14:imgLayer r:embed="rId5">
                      <a14:imgEffect>
                        <a14:saturation sat="400000"/>
                      </a14:imgEffect>
                    </a14:imgLayer>
                  </a14:imgProps>
                </a:ext>
              </a:extLst>
            </a:blip>
            <a:srcRect/>
            <a:stretch/>
          </p:blipFill>
          <p:spPr>
            <a:xfrm>
              <a:off x="933953" y="1154795"/>
              <a:ext cx="373852" cy="344395"/>
            </a:xfrm>
            <a:prstGeom prst="rect">
              <a:avLst/>
            </a:prstGeom>
            <a:noFill/>
            <a:ln>
              <a:noFill/>
            </a:ln>
          </p:spPr>
        </p:pic>
      </p:grpSp>
      <p:sp>
        <p:nvSpPr>
          <p:cNvPr id="73" name="TextBox 72">
            <a:extLst>
              <a:ext uri="{FF2B5EF4-FFF2-40B4-BE49-F238E27FC236}">
                <a16:creationId xmlns:a16="http://schemas.microsoft.com/office/drawing/2014/main" id="{EAB1527A-4D68-4E2D-86A0-C73D7326A032}"/>
              </a:ext>
            </a:extLst>
          </p:cNvPr>
          <p:cNvSpPr txBox="1"/>
          <p:nvPr/>
        </p:nvSpPr>
        <p:spPr>
          <a:xfrm>
            <a:off x="527374" y="459383"/>
            <a:ext cx="2411366" cy="307777"/>
          </a:xfrm>
          <a:prstGeom prst="rect">
            <a:avLst/>
          </a:prstGeom>
          <a:noFill/>
          <a:ln>
            <a:solidFill>
              <a:schemeClr val="tx1"/>
            </a:solidFill>
          </a:ln>
        </p:spPr>
        <p:txBody>
          <a:bodyPr wrap="square" rtlCol="0">
            <a:spAutoFit/>
          </a:bodyPr>
          <a:lstStyle/>
          <a:p>
            <a:r>
              <a:rPr lang="en-IN" b="1" dirty="0">
                <a:latin typeface="Times New Roman" panose="02020603050405020304" pitchFamily="18" charset="0"/>
                <a:cs typeface="Times New Roman" panose="02020603050405020304" pitchFamily="18" charset="0"/>
              </a:rPr>
              <a:t>Approach to Buddy System</a:t>
            </a:r>
          </a:p>
        </p:txBody>
      </p:sp>
      <p:grpSp>
        <p:nvGrpSpPr>
          <p:cNvPr id="106" name="Group 105">
            <a:extLst>
              <a:ext uri="{FF2B5EF4-FFF2-40B4-BE49-F238E27FC236}">
                <a16:creationId xmlns:a16="http://schemas.microsoft.com/office/drawing/2014/main" id="{264A072C-B9C2-4A62-808D-8602B0F69C18}"/>
              </a:ext>
            </a:extLst>
          </p:cNvPr>
          <p:cNvGrpSpPr/>
          <p:nvPr/>
        </p:nvGrpSpPr>
        <p:grpSpPr>
          <a:xfrm>
            <a:off x="4251095" y="1343286"/>
            <a:ext cx="4736051" cy="3626162"/>
            <a:chOff x="4131502" y="1222809"/>
            <a:chExt cx="4821465" cy="3762565"/>
          </a:xfrm>
        </p:grpSpPr>
        <p:grpSp>
          <p:nvGrpSpPr>
            <p:cNvPr id="74" name="Group 73">
              <a:extLst>
                <a:ext uri="{FF2B5EF4-FFF2-40B4-BE49-F238E27FC236}">
                  <a16:creationId xmlns:a16="http://schemas.microsoft.com/office/drawing/2014/main" id="{687B7030-F922-4711-888B-C93DF7A0B1B0}"/>
                </a:ext>
              </a:extLst>
            </p:cNvPr>
            <p:cNvGrpSpPr/>
            <p:nvPr/>
          </p:nvGrpSpPr>
          <p:grpSpPr>
            <a:xfrm>
              <a:off x="4572000" y="1222809"/>
              <a:ext cx="4380967" cy="3418559"/>
              <a:chOff x="2523169" y="1499190"/>
              <a:chExt cx="4380967" cy="3418559"/>
            </a:xfrm>
          </p:grpSpPr>
          <p:sp>
            <p:nvSpPr>
              <p:cNvPr id="75" name="Flowchart: Manual Input 1">
                <a:extLst>
                  <a:ext uri="{FF2B5EF4-FFF2-40B4-BE49-F238E27FC236}">
                    <a16:creationId xmlns:a16="http://schemas.microsoft.com/office/drawing/2014/main" id="{E82934A3-276D-4054-BEBA-418280B79706}"/>
                  </a:ext>
                </a:extLst>
              </p:cNvPr>
              <p:cNvSpPr/>
              <p:nvPr/>
            </p:nvSpPr>
            <p:spPr>
              <a:xfrm>
                <a:off x="2523169" y="2227712"/>
                <a:ext cx="818706" cy="2690037"/>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81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81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814"/>
                    </a:moveTo>
                    <a:lnTo>
                      <a:pt x="10000" y="0"/>
                    </a:lnTo>
                    <a:lnTo>
                      <a:pt x="10000" y="10000"/>
                    </a:lnTo>
                    <a:lnTo>
                      <a:pt x="0" y="10000"/>
                    </a:lnTo>
                    <a:lnTo>
                      <a:pt x="0" y="814"/>
                    </a:lnTo>
                    <a:close/>
                  </a:path>
                </a:pathLst>
              </a:custGeom>
              <a:solidFill>
                <a:srgbClr val="00B05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6" name="Flowchart: Manual Input 1">
                <a:extLst>
                  <a:ext uri="{FF2B5EF4-FFF2-40B4-BE49-F238E27FC236}">
                    <a16:creationId xmlns:a16="http://schemas.microsoft.com/office/drawing/2014/main" id="{1551EDAD-48BB-4C0F-A555-7D7650B8A459}"/>
                  </a:ext>
                </a:extLst>
              </p:cNvPr>
              <p:cNvSpPr/>
              <p:nvPr/>
            </p:nvSpPr>
            <p:spPr>
              <a:xfrm>
                <a:off x="4304157" y="1722474"/>
                <a:ext cx="818706" cy="319527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81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81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814"/>
                    </a:moveTo>
                    <a:lnTo>
                      <a:pt x="10000" y="0"/>
                    </a:lnTo>
                    <a:lnTo>
                      <a:pt x="10000" y="10000"/>
                    </a:lnTo>
                    <a:lnTo>
                      <a:pt x="0" y="10000"/>
                    </a:lnTo>
                    <a:lnTo>
                      <a:pt x="0" y="814"/>
                    </a:lnTo>
                    <a:close/>
                  </a:path>
                </a:pathLst>
              </a:custGeom>
              <a:solidFill>
                <a:srgbClr val="00B05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7" name="Flowchart: Manual Input 1">
                <a:extLst>
                  <a:ext uri="{FF2B5EF4-FFF2-40B4-BE49-F238E27FC236}">
                    <a16:creationId xmlns:a16="http://schemas.microsoft.com/office/drawing/2014/main" id="{A8071A71-4B4C-4D3A-A214-3EC083BF4079}"/>
                  </a:ext>
                </a:extLst>
              </p:cNvPr>
              <p:cNvSpPr/>
              <p:nvPr/>
            </p:nvSpPr>
            <p:spPr>
              <a:xfrm>
                <a:off x="3400239" y="1988288"/>
                <a:ext cx="818706" cy="2929461"/>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81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81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814"/>
                    </a:moveTo>
                    <a:lnTo>
                      <a:pt x="10000" y="0"/>
                    </a:lnTo>
                    <a:lnTo>
                      <a:pt x="10000" y="10000"/>
                    </a:lnTo>
                    <a:lnTo>
                      <a:pt x="0" y="10000"/>
                    </a:lnTo>
                    <a:lnTo>
                      <a:pt x="0" y="814"/>
                    </a:lnTo>
                    <a:close/>
                  </a:path>
                </a:pathLst>
              </a:custGeom>
              <a:solidFill>
                <a:srgbClr val="00B05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8" name="Flowchart: Manual Input 1">
                <a:extLst>
                  <a:ext uri="{FF2B5EF4-FFF2-40B4-BE49-F238E27FC236}">
                    <a16:creationId xmlns:a16="http://schemas.microsoft.com/office/drawing/2014/main" id="{5C65370C-B0E2-48A3-89AF-DD18F3BD2B60}"/>
                  </a:ext>
                </a:extLst>
              </p:cNvPr>
              <p:cNvSpPr/>
              <p:nvPr/>
            </p:nvSpPr>
            <p:spPr>
              <a:xfrm>
                <a:off x="6056566" y="1850395"/>
                <a:ext cx="818706" cy="306735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81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814 h 10000"/>
                  <a:gd name="connsiteX0" fmla="*/ 260 w 10000"/>
                  <a:gd name="connsiteY0" fmla="*/ 0 h 10846"/>
                  <a:gd name="connsiteX1" fmla="*/ 10000 w 10000"/>
                  <a:gd name="connsiteY1" fmla="*/ 846 h 10846"/>
                  <a:gd name="connsiteX2" fmla="*/ 10000 w 10000"/>
                  <a:gd name="connsiteY2" fmla="*/ 10846 h 10846"/>
                  <a:gd name="connsiteX3" fmla="*/ 0 w 10000"/>
                  <a:gd name="connsiteY3" fmla="*/ 10846 h 10846"/>
                  <a:gd name="connsiteX4" fmla="*/ 260 w 10000"/>
                  <a:gd name="connsiteY4" fmla="*/ 0 h 10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846">
                    <a:moveTo>
                      <a:pt x="260" y="0"/>
                    </a:moveTo>
                    <a:lnTo>
                      <a:pt x="10000" y="846"/>
                    </a:lnTo>
                    <a:lnTo>
                      <a:pt x="10000" y="10846"/>
                    </a:lnTo>
                    <a:lnTo>
                      <a:pt x="0" y="10846"/>
                    </a:lnTo>
                    <a:cubicBezTo>
                      <a:pt x="87" y="7231"/>
                      <a:pt x="173" y="3615"/>
                      <a:pt x="260" y="0"/>
                    </a:cubicBezTo>
                    <a:close/>
                  </a:path>
                </a:pathLst>
              </a:custGeom>
              <a:solidFill>
                <a:srgbClr val="00B05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9" name="Flowchart: Manual Input 1">
                <a:extLst>
                  <a:ext uri="{FF2B5EF4-FFF2-40B4-BE49-F238E27FC236}">
                    <a16:creationId xmlns:a16="http://schemas.microsoft.com/office/drawing/2014/main" id="{BE62C487-48DA-4E75-BC7D-B4101E4B5BB7}"/>
                  </a:ext>
                </a:extLst>
              </p:cNvPr>
              <p:cNvSpPr/>
              <p:nvPr/>
            </p:nvSpPr>
            <p:spPr>
              <a:xfrm>
                <a:off x="5181227" y="1499190"/>
                <a:ext cx="818706" cy="3418559"/>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81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814 h 10000"/>
                  <a:gd name="connsiteX0" fmla="*/ 260 w 10000"/>
                  <a:gd name="connsiteY0" fmla="*/ 0 h 10846"/>
                  <a:gd name="connsiteX1" fmla="*/ 10000 w 10000"/>
                  <a:gd name="connsiteY1" fmla="*/ 846 h 10846"/>
                  <a:gd name="connsiteX2" fmla="*/ 10000 w 10000"/>
                  <a:gd name="connsiteY2" fmla="*/ 10846 h 10846"/>
                  <a:gd name="connsiteX3" fmla="*/ 0 w 10000"/>
                  <a:gd name="connsiteY3" fmla="*/ 10846 h 10846"/>
                  <a:gd name="connsiteX4" fmla="*/ 260 w 10000"/>
                  <a:gd name="connsiteY4" fmla="*/ 0 h 10846"/>
                  <a:gd name="connsiteX0" fmla="*/ 260 w 10000"/>
                  <a:gd name="connsiteY0" fmla="*/ 454 h 11300"/>
                  <a:gd name="connsiteX1" fmla="*/ 6195 w 10000"/>
                  <a:gd name="connsiteY1" fmla="*/ 21 h 11300"/>
                  <a:gd name="connsiteX2" fmla="*/ 10000 w 10000"/>
                  <a:gd name="connsiteY2" fmla="*/ 1300 h 11300"/>
                  <a:gd name="connsiteX3" fmla="*/ 10000 w 10000"/>
                  <a:gd name="connsiteY3" fmla="*/ 11300 h 11300"/>
                  <a:gd name="connsiteX4" fmla="*/ 0 w 10000"/>
                  <a:gd name="connsiteY4" fmla="*/ 11300 h 11300"/>
                  <a:gd name="connsiteX5" fmla="*/ 260 w 10000"/>
                  <a:gd name="connsiteY5" fmla="*/ 454 h 11300"/>
                  <a:gd name="connsiteX0" fmla="*/ 390 w 10000"/>
                  <a:gd name="connsiteY0" fmla="*/ 631 h 11297"/>
                  <a:gd name="connsiteX1" fmla="*/ 6195 w 10000"/>
                  <a:gd name="connsiteY1" fmla="*/ 18 h 11297"/>
                  <a:gd name="connsiteX2" fmla="*/ 10000 w 10000"/>
                  <a:gd name="connsiteY2" fmla="*/ 1297 h 11297"/>
                  <a:gd name="connsiteX3" fmla="*/ 10000 w 10000"/>
                  <a:gd name="connsiteY3" fmla="*/ 11297 h 11297"/>
                  <a:gd name="connsiteX4" fmla="*/ 0 w 10000"/>
                  <a:gd name="connsiteY4" fmla="*/ 11297 h 11297"/>
                  <a:gd name="connsiteX5" fmla="*/ 390 w 10000"/>
                  <a:gd name="connsiteY5" fmla="*/ 631 h 11297"/>
                  <a:gd name="connsiteX0" fmla="*/ 390 w 10000"/>
                  <a:gd name="connsiteY0" fmla="*/ 632 h 11298"/>
                  <a:gd name="connsiteX1" fmla="*/ 6195 w 10000"/>
                  <a:gd name="connsiteY1" fmla="*/ 19 h 11298"/>
                  <a:gd name="connsiteX2" fmla="*/ 10000 w 10000"/>
                  <a:gd name="connsiteY2" fmla="*/ 1298 h 11298"/>
                  <a:gd name="connsiteX3" fmla="*/ 10000 w 10000"/>
                  <a:gd name="connsiteY3" fmla="*/ 11298 h 11298"/>
                  <a:gd name="connsiteX4" fmla="*/ 0 w 10000"/>
                  <a:gd name="connsiteY4" fmla="*/ 11298 h 11298"/>
                  <a:gd name="connsiteX5" fmla="*/ 390 w 10000"/>
                  <a:gd name="connsiteY5" fmla="*/ 632 h 1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1298">
                    <a:moveTo>
                      <a:pt x="390" y="632"/>
                    </a:moveTo>
                    <a:cubicBezTo>
                      <a:pt x="377" y="680"/>
                      <a:pt x="4520" y="-137"/>
                      <a:pt x="6195" y="19"/>
                    </a:cubicBezTo>
                    <a:lnTo>
                      <a:pt x="10000" y="1298"/>
                    </a:lnTo>
                    <a:lnTo>
                      <a:pt x="10000" y="11298"/>
                    </a:lnTo>
                    <a:lnTo>
                      <a:pt x="0" y="11298"/>
                    </a:lnTo>
                    <a:cubicBezTo>
                      <a:pt x="87" y="7683"/>
                      <a:pt x="303" y="4247"/>
                      <a:pt x="390" y="632"/>
                    </a:cubicBezTo>
                    <a:close/>
                  </a:path>
                </a:pathLst>
              </a:custGeom>
              <a:solidFill>
                <a:srgbClr val="00B05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0" name="Arrow: Left-Right 79">
                <a:extLst>
                  <a:ext uri="{FF2B5EF4-FFF2-40B4-BE49-F238E27FC236}">
                    <a16:creationId xmlns:a16="http://schemas.microsoft.com/office/drawing/2014/main" id="{D31BFC00-8A37-45EF-A5E1-71DB54BFB204}"/>
                  </a:ext>
                </a:extLst>
              </p:cNvPr>
              <p:cNvSpPr/>
              <p:nvPr/>
            </p:nvSpPr>
            <p:spPr>
              <a:xfrm>
                <a:off x="2666743" y="4161951"/>
                <a:ext cx="4093534" cy="451500"/>
              </a:xfrm>
              <a:prstGeom prst="leftRightArrow">
                <a:avLst/>
              </a:prstGeom>
              <a:solidFill>
                <a:srgbClr val="92D050">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1" name="Oval 80">
                <a:extLst>
                  <a:ext uri="{FF2B5EF4-FFF2-40B4-BE49-F238E27FC236}">
                    <a16:creationId xmlns:a16="http://schemas.microsoft.com/office/drawing/2014/main" id="{5CBF97B4-C4D2-4019-8F79-D1AF55B11F84}"/>
                  </a:ext>
                </a:extLst>
              </p:cNvPr>
              <p:cNvSpPr/>
              <p:nvPr/>
            </p:nvSpPr>
            <p:spPr>
              <a:xfrm>
                <a:off x="2538927" y="3455581"/>
                <a:ext cx="4336345" cy="568649"/>
              </a:xfrm>
              <a:prstGeom prst="ellipse">
                <a:avLst/>
              </a:prstGeom>
              <a:solidFill>
                <a:schemeClr val="bg1">
                  <a:alpha val="6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2" name="Oval 81">
                <a:extLst>
                  <a:ext uri="{FF2B5EF4-FFF2-40B4-BE49-F238E27FC236}">
                    <a16:creationId xmlns:a16="http://schemas.microsoft.com/office/drawing/2014/main" id="{DDBC2D34-8FBB-48CE-B916-5FD5BBE3379B}"/>
                  </a:ext>
                </a:extLst>
              </p:cNvPr>
              <p:cNvSpPr/>
              <p:nvPr/>
            </p:nvSpPr>
            <p:spPr>
              <a:xfrm>
                <a:off x="2538927" y="2587311"/>
                <a:ext cx="1312582" cy="352203"/>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t>Gathering Resources</a:t>
                </a:r>
              </a:p>
            </p:txBody>
          </p:sp>
          <p:sp>
            <p:nvSpPr>
              <p:cNvPr id="83" name="Oval 82">
                <a:extLst>
                  <a:ext uri="{FF2B5EF4-FFF2-40B4-BE49-F238E27FC236}">
                    <a16:creationId xmlns:a16="http://schemas.microsoft.com/office/drawing/2014/main" id="{36981D19-9139-469F-A073-5E518DBCABD5}"/>
                  </a:ext>
                </a:extLst>
              </p:cNvPr>
              <p:cNvSpPr/>
              <p:nvPr/>
            </p:nvSpPr>
            <p:spPr>
              <a:xfrm>
                <a:off x="2999090" y="3108416"/>
                <a:ext cx="1200369" cy="437896"/>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100" dirty="0"/>
                  <a:t>Target audience</a:t>
                </a:r>
              </a:p>
            </p:txBody>
          </p:sp>
          <p:sp>
            <p:nvSpPr>
              <p:cNvPr id="84" name="Oval 83">
                <a:extLst>
                  <a:ext uri="{FF2B5EF4-FFF2-40B4-BE49-F238E27FC236}">
                    <a16:creationId xmlns:a16="http://schemas.microsoft.com/office/drawing/2014/main" id="{003DB074-B3B2-4668-82E4-07839399933A}"/>
                  </a:ext>
                </a:extLst>
              </p:cNvPr>
              <p:cNvSpPr/>
              <p:nvPr/>
            </p:nvSpPr>
            <p:spPr>
              <a:xfrm>
                <a:off x="4518427" y="2648369"/>
                <a:ext cx="818706" cy="352203"/>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800" dirty="0"/>
                  <a:t>Activism</a:t>
                </a:r>
              </a:p>
            </p:txBody>
          </p:sp>
          <p:sp>
            <p:nvSpPr>
              <p:cNvPr id="85" name="Oval 84">
                <a:extLst>
                  <a:ext uri="{FF2B5EF4-FFF2-40B4-BE49-F238E27FC236}">
                    <a16:creationId xmlns:a16="http://schemas.microsoft.com/office/drawing/2014/main" id="{28B97A9F-3D7E-4C16-AA48-23D72DB85E37}"/>
                  </a:ext>
                </a:extLst>
              </p:cNvPr>
              <p:cNvSpPr/>
              <p:nvPr/>
            </p:nvSpPr>
            <p:spPr>
              <a:xfrm>
                <a:off x="4629568" y="3135241"/>
                <a:ext cx="1230623" cy="411071"/>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t>Communication</a:t>
                </a:r>
              </a:p>
            </p:txBody>
          </p:sp>
          <p:sp>
            <p:nvSpPr>
              <p:cNvPr id="86" name="Oval 85">
                <a:extLst>
                  <a:ext uri="{FF2B5EF4-FFF2-40B4-BE49-F238E27FC236}">
                    <a16:creationId xmlns:a16="http://schemas.microsoft.com/office/drawing/2014/main" id="{8E548156-FD64-43C6-B0A5-25AA35012FFE}"/>
                  </a:ext>
                </a:extLst>
              </p:cNvPr>
              <p:cNvSpPr/>
              <p:nvPr/>
            </p:nvSpPr>
            <p:spPr>
              <a:xfrm>
                <a:off x="5465135" y="2381990"/>
                <a:ext cx="1213762" cy="405125"/>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Funding</a:t>
                </a:r>
              </a:p>
            </p:txBody>
          </p:sp>
          <p:sp>
            <p:nvSpPr>
              <p:cNvPr id="87" name="Oval 86">
                <a:extLst>
                  <a:ext uri="{FF2B5EF4-FFF2-40B4-BE49-F238E27FC236}">
                    <a16:creationId xmlns:a16="http://schemas.microsoft.com/office/drawing/2014/main" id="{679DEA9F-428A-4296-A9BE-672B6690536D}"/>
                  </a:ext>
                </a:extLst>
              </p:cNvPr>
              <p:cNvSpPr/>
              <p:nvPr/>
            </p:nvSpPr>
            <p:spPr>
              <a:xfrm>
                <a:off x="5696955" y="2965657"/>
                <a:ext cx="1207181" cy="352203"/>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t>Advocacy</a:t>
                </a:r>
              </a:p>
            </p:txBody>
          </p:sp>
          <p:sp>
            <p:nvSpPr>
              <p:cNvPr id="88" name="Oval 87">
                <a:extLst>
                  <a:ext uri="{FF2B5EF4-FFF2-40B4-BE49-F238E27FC236}">
                    <a16:creationId xmlns:a16="http://schemas.microsoft.com/office/drawing/2014/main" id="{BB34E46E-EBA7-4234-9977-FD6391086813}"/>
                  </a:ext>
                </a:extLst>
              </p:cNvPr>
              <p:cNvSpPr/>
              <p:nvPr/>
            </p:nvSpPr>
            <p:spPr>
              <a:xfrm>
                <a:off x="3681969" y="2196690"/>
                <a:ext cx="1200369" cy="43751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t>Advising</a:t>
                </a:r>
              </a:p>
            </p:txBody>
          </p:sp>
          <p:sp>
            <p:nvSpPr>
              <p:cNvPr id="89" name="TextBox 88">
                <a:extLst>
                  <a:ext uri="{FF2B5EF4-FFF2-40B4-BE49-F238E27FC236}">
                    <a16:creationId xmlns:a16="http://schemas.microsoft.com/office/drawing/2014/main" id="{74DBB4E2-BABE-45AC-BF77-93B1C8852A03}"/>
                  </a:ext>
                </a:extLst>
              </p:cNvPr>
              <p:cNvSpPr txBox="1"/>
              <p:nvPr/>
            </p:nvSpPr>
            <p:spPr>
              <a:xfrm>
                <a:off x="2863262" y="4249377"/>
                <a:ext cx="988247" cy="253916"/>
              </a:xfrm>
              <a:prstGeom prst="rect">
                <a:avLst/>
              </a:prstGeom>
              <a:noFill/>
            </p:spPr>
            <p:txBody>
              <a:bodyPr wrap="square" rtlCol="0">
                <a:spAutoFit/>
              </a:bodyPr>
              <a:lstStyle/>
              <a:p>
                <a:r>
                  <a:rPr lang="en-IN" sz="1050" dirty="0"/>
                  <a:t>RESEARCH </a:t>
                </a:r>
              </a:p>
            </p:txBody>
          </p:sp>
          <p:sp>
            <p:nvSpPr>
              <p:cNvPr id="90" name="TextBox 89">
                <a:extLst>
                  <a:ext uri="{FF2B5EF4-FFF2-40B4-BE49-F238E27FC236}">
                    <a16:creationId xmlns:a16="http://schemas.microsoft.com/office/drawing/2014/main" id="{7E3A284A-903C-461C-A06D-B75D5C2A3192}"/>
                  </a:ext>
                </a:extLst>
              </p:cNvPr>
              <p:cNvSpPr txBox="1"/>
              <p:nvPr/>
            </p:nvSpPr>
            <p:spPr>
              <a:xfrm>
                <a:off x="4436239" y="4249376"/>
                <a:ext cx="976714" cy="253916"/>
              </a:xfrm>
              <a:prstGeom prst="rect">
                <a:avLst/>
              </a:prstGeom>
              <a:noFill/>
            </p:spPr>
            <p:txBody>
              <a:bodyPr wrap="square" rtlCol="0">
                <a:spAutoFit/>
              </a:bodyPr>
              <a:lstStyle/>
              <a:p>
                <a:r>
                  <a:rPr lang="en-IN" sz="1050" dirty="0"/>
                  <a:t>INITITATIVE </a:t>
                </a:r>
              </a:p>
            </p:txBody>
          </p:sp>
          <p:sp>
            <p:nvSpPr>
              <p:cNvPr id="91" name="TextBox 90">
                <a:extLst>
                  <a:ext uri="{FF2B5EF4-FFF2-40B4-BE49-F238E27FC236}">
                    <a16:creationId xmlns:a16="http://schemas.microsoft.com/office/drawing/2014/main" id="{F8A61845-97D6-44E6-AFDD-E0E59BA95ED1}"/>
                  </a:ext>
                </a:extLst>
              </p:cNvPr>
              <p:cNvSpPr txBox="1"/>
              <p:nvPr/>
            </p:nvSpPr>
            <p:spPr>
              <a:xfrm>
                <a:off x="5691613" y="4260743"/>
                <a:ext cx="818707" cy="253916"/>
              </a:xfrm>
              <a:prstGeom prst="rect">
                <a:avLst/>
              </a:prstGeom>
              <a:noFill/>
            </p:spPr>
            <p:txBody>
              <a:bodyPr wrap="square" rtlCol="0">
                <a:spAutoFit/>
              </a:bodyPr>
              <a:lstStyle/>
              <a:p>
                <a:r>
                  <a:rPr lang="en-IN" sz="1050" dirty="0"/>
                  <a:t>SOCIETY </a:t>
                </a:r>
              </a:p>
            </p:txBody>
          </p:sp>
        </p:grpSp>
        <p:sp>
          <p:nvSpPr>
            <p:cNvPr id="96" name="TextBox 95">
              <a:extLst>
                <a:ext uri="{FF2B5EF4-FFF2-40B4-BE49-F238E27FC236}">
                  <a16:creationId xmlns:a16="http://schemas.microsoft.com/office/drawing/2014/main" id="{0EEFD493-CB44-4232-A0C4-569B1B6A913D}"/>
                </a:ext>
              </a:extLst>
            </p:cNvPr>
            <p:cNvSpPr txBox="1"/>
            <p:nvPr/>
          </p:nvSpPr>
          <p:spPr>
            <a:xfrm>
              <a:off x="4572000" y="3321504"/>
              <a:ext cx="978195" cy="261610"/>
            </a:xfrm>
            <a:prstGeom prst="rect">
              <a:avLst/>
            </a:prstGeom>
            <a:noFill/>
          </p:spPr>
          <p:txBody>
            <a:bodyPr wrap="square" rtlCol="0">
              <a:spAutoFit/>
            </a:bodyPr>
            <a:lstStyle/>
            <a:p>
              <a:r>
                <a:rPr lang="en-IN" sz="1050" b="1" dirty="0"/>
                <a:t>Networking</a:t>
              </a:r>
            </a:p>
          </p:txBody>
        </p:sp>
        <p:sp>
          <p:nvSpPr>
            <p:cNvPr id="97" name="TextBox 96">
              <a:extLst>
                <a:ext uri="{FF2B5EF4-FFF2-40B4-BE49-F238E27FC236}">
                  <a16:creationId xmlns:a16="http://schemas.microsoft.com/office/drawing/2014/main" id="{1F608B58-FB2A-4ED2-9DB9-DA302F7A9A2E}"/>
                </a:ext>
              </a:extLst>
            </p:cNvPr>
            <p:cNvSpPr txBox="1"/>
            <p:nvPr/>
          </p:nvSpPr>
          <p:spPr>
            <a:xfrm>
              <a:off x="7101011" y="3475382"/>
              <a:ext cx="1230622" cy="253916"/>
            </a:xfrm>
            <a:prstGeom prst="rect">
              <a:avLst/>
            </a:prstGeom>
            <a:noFill/>
          </p:spPr>
          <p:txBody>
            <a:bodyPr wrap="square" rtlCol="0">
              <a:spAutoFit/>
            </a:bodyPr>
            <a:lstStyle/>
            <a:p>
              <a:r>
                <a:rPr lang="en-IN" sz="1050" b="1" dirty="0"/>
                <a:t>Dissemination</a:t>
              </a:r>
            </a:p>
          </p:txBody>
        </p:sp>
        <p:sp>
          <p:nvSpPr>
            <p:cNvPr id="98" name="TextBox 97">
              <a:extLst>
                <a:ext uri="{FF2B5EF4-FFF2-40B4-BE49-F238E27FC236}">
                  <a16:creationId xmlns:a16="http://schemas.microsoft.com/office/drawing/2014/main" id="{C4F4B54B-E295-4DFE-8719-07B2163FB39B}"/>
                </a:ext>
              </a:extLst>
            </p:cNvPr>
            <p:cNvSpPr txBox="1"/>
            <p:nvPr/>
          </p:nvSpPr>
          <p:spPr>
            <a:xfrm>
              <a:off x="7971452" y="3306693"/>
              <a:ext cx="978195" cy="261610"/>
            </a:xfrm>
            <a:prstGeom prst="rect">
              <a:avLst/>
            </a:prstGeom>
            <a:noFill/>
          </p:spPr>
          <p:txBody>
            <a:bodyPr wrap="square" rtlCol="0">
              <a:spAutoFit/>
            </a:bodyPr>
            <a:lstStyle/>
            <a:p>
              <a:r>
                <a:rPr lang="en-IN" sz="1050" b="1" dirty="0"/>
                <a:t>Supporting</a:t>
              </a:r>
            </a:p>
          </p:txBody>
        </p:sp>
        <p:sp>
          <p:nvSpPr>
            <p:cNvPr id="99" name="TextBox 98">
              <a:extLst>
                <a:ext uri="{FF2B5EF4-FFF2-40B4-BE49-F238E27FC236}">
                  <a16:creationId xmlns:a16="http://schemas.microsoft.com/office/drawing/2014/main" id="{96D1A916-39F3-43CB-8A6B-ED06E301911E}"/>
                </a:ext>
              </a:extLst>
            </p:cNvPr>
            <p:cNvSpPr txBox="1"/>
            <p:nvPr/>
          </p:nvSpPr>
          <p:spPr>
            <a:xfrm>
              <a:off x="6330984" y="3263727"/>
              <a:ext cx="978195" cy="415498"/>
            </a:xfrm>
            <a:prstGeom prst="rect">
              <a:avLst/>
            </a:prstGeom>
            <a:noFill/>
          </p:spPr>
          <p:txBody>
            <a:bodyPr wrap="square" rtlCol="0">
              <a:spAutoFit/>
            </a:bodyPr>
            <a:lstStyle/>
            <a:p>
              <a:r>
                <a:rPr lang="en-IN" sz="1050" b="1" dirty="0"/>
                <a:t>Developing </a:t>
              </a:r>
            </a:p>
            <a:p>
              <a:r>
                <a:rPr lang="en-IN" sz="1050" b="1" dirty="0"/>
                <a:t>A plan</a:t>
              </a:r>
            </a:p>
          </p:txBody>
        </p:sp>
        <p:sp>
          <p:nvSpPr>
            <p:cNvPr id="100" name="TextBox 99">
              <a:extLst>
                <a:ext uri="{FF2B5EF4-FFF2-40B4-BE49-F238E27FC236}">
                  <a16:creationId xmlns:a16="http://schemas.microsoft.com/office/drawing/2014/main" id="{552C347E-1939-46FD-9C75-D8B6AB7F4CD6}"/>
                </a:ext>
              </a:extLst>
            </p:cNvPr>
            <p:cNvSpPr txBox="1"/>
            <p:nvPr/>
          </p:nvSpPr>
          <p:spPr>
            <a:xfrm>
              <a:off x="5302875" y="3477742"/>
              <a:ext cx="1070449" cy="253916"/>
            </a:xfrm>
            <a:prstGeom prst="rect">
              <a:avLst/>
            </a:prstGeom>
            <a:noFill/>
          </p:spPr>
          <p:txBody>
            <a:bodyPr wrap="square" rtlCol="0">
              <a:spAutoFit/>
            </a:bodyPr>
            <a:lstStyle/>
            <a:p>
              <a:r>
                <a:rPr lang="en-IN" sz="1050" b="1" dirty="0"/>
                <a:t>Collaborating</a:t>
              </a:r>
            </a:p>
          </p:txBody>
        </p:sp>
        <p:sp>
          <p:nvSpPr>
            <p:cNvPr id="102" name="Arrow: Up 101">
              <a:extLst>
                <a:ext uri="{FF2B5EF4-FFF2-40B4-BE49-F238E27FC236}">
                  <a16:creationId xmlns:a16="http://schemas.microsoft.com/office/drawing/2014/main" id="{6702C120-C144-4F9C-BD63-AABEEE629D08}"/>
                </a:ext>
              </a:extLst>
            </p:cNvPr>
            <p:cNvSpPr/>
            <p:nvPr/>
          </p:nvSpPr>
          <p:spPr>
            <a:xfrm>
              <a:off x="4131502" y="2005420"/>
              <a:ext cx="467048" cy="263216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3" name="TextBox 102">
              <a:extLst>
                <a:ext uri="{FF2B5EF4-FFF2-40B4-BE49-F238E27FC236}">
                  <a16:creationId xmlns:a16="http://schemas.microsoft.com/office/drawing/2014/main" id="{97BD0291-E1A7-412B-988D-41DFC3CCE78A}"/>
                </a:ext>
              </a:extLst>
            </p:cNvPr>
            <p:cNvSpPr txBox="1"/>
            <p:nvPr/>
          </p:nvSpPr>
          <p:spPr>
            <a:xfrm>
              <a:off x="5562839" y="4666020"/>
              <a:ext cx="2346183" cy="319354"/>
            </a:xfrm>
            <a:prstGeom prst="rect">
              <a:avLst/>
            </a:prstGeom>
            <a:noFill/>
            <a:ln>
              <a:solidFill>
                <a:schemeClr val="accent5">
                  <a:lumMod val="75000"/>
                </a:schemeClr>
              </a:solidFill>
            </a:ln>
          </p:spPr>
          <p:txBody>
            <a:bodyPr wrap="square" rtlCol="0">
              <a:spAutoFit/>
            </a:bodyPr>
            <a:lstStyle/>
            <a:p>
              <a:r>
                <a:rPr lang="en-IN" b="1" dirty="0">
                  <a:latin typeface="Times New Roman" panose="02020603050405020304" pitchFamily="18" charset="0"/>
                  <a:cs typeface="Times New Roman" panose="02020603050405020304" pitchFamily="18" charset="0"/>
                </a:rPr>
                <a:t>Upscaling existing project</a:t>
              </a:r>
            </a:p>
          </p:txBody>
        </p:sp>
        <p:sp>
          <p:nvSpPr>
            <p:cNvPr id="104" name="TextBox 103">
              <a:extLst>
                <a:ext uri="{FF2B5EF4-FFF2-40B4-BE49-F238E27FC236}">
                  <a16:creationId xmlns:a16="http://schemas.microsoft.com/office/drawing/2014/main" id="{15E5A2EA-5818-403F-B03F-A10002D9F074}"/>
                </a:ext>
              </a:extLst>
            </p:cNvPr>
            <p:cNvSpPr txBox="1"/>
            <p:nvPr/>
          </p:nvSpPr>
          <p:spPr>
            <a:xfrm rot="16200000">
              <a:off x="3317122" y="3109838"/>
              <a:ext cx="2073976" cy="307777"/>
            </a:xfrm>
            <a:prstGeom prst="rect">
              <a:avLst/>
            </a:prstGeom>
            <a:noFill/>
          </p:spPr>
          <p:txBody>
            <a:bodyPr wrap="square" rtlCol="0">
              <a:spAutoFit/>
            </a:bodyPr>
            <a:lstStyle/>
            <a:p>
              <a:r>
                <a:rPr lang="en-IN" b="1" dirty="0">
                  <a:latin typeface="Times New Roman" panose="02020603050405020304" pitchFamily="18" charset="0"/>
                  <a:cs typeface="Times New Roman" panose="02020603050405020304" pitchFamily="18" charset="0"/>
                </a:rPr>
                <a:t>Levels of Interaction</a:t>
              </a:r>
            </a:p>
          </p:txBody>
        </p:sp>
      </p:grpSp>
      <p:grpSp>
        <p:nvGrpSpPr>
          <p:cNvPr id="109" name="Group 108">
            <a:extLst>
              <a:ext uri="{FF2B5EF4-FFF2-40B4-BE49-F238E27FC236}">
                <a16:creationId xmlns:a16="http://schemas.microsoft.com/office/drawing/2014/main" id="{05E6C4DB-6C8B-4FE1-B1B7-7099277C8F67}"/>
              </a:ext>
            </a:extLst>
          </p:cNvPr>
          <p:cNvGrpSpPr/>
          <p:nvPr/>
        </p:nvGrpSpPr>
        <p:grpSpPr>
          <a:xfrm>
            <a:off x="446748" y="1558475"/>
            <a:ext cx="3169678" cy="3300707"/>
            <a:chOff x="446748" y="1558475"/>
            <a:chExt cx="3169678" cy="3300707"/>
          </a:xfrm>
        </p:grpSpPr>
        <p:grpSp>
          <p:nvGrpSpPr>
            <p:cNvPr id="53" name="Group 52">
              <a:extLst>
                <a:ext uri="{FF2B5EF4-FFF2-40B4-BE49-F238E27FC236}">
                  <a16:creationId xmlns:a16="http://schemas.microsoft.com/office/drawing/2014/main" id="{E08DCEDD-A18E-414F-BB14-47704F5D5434}"/>
                </a:ext>
              </a:extLst>
            </p:cNvPr>
            <p:cNvGrpSpPr/>
            <p:nvPr/>
          </p:nvGrpSpPr>
          <p:grpSpPr>
            <a:xfrm>
              <a:off x="446748" y="1558475"/>
              <a:ext cx="3169678" cy="3300707"/>
              <a:chOff x="3001742" y="1441844"/>
              <a:chExt cx="2901123" cy="3163207"/>
            </a:xfrm>
          </p:grpSpPr>
          <p:grpSp>
            <p:nvGrpSpPr>
              <p:cNvPr id="54" name="Group 53">
                <a:extLst>
                  <a:ext uri="{FF2B5EF4-FFF2-40B4-BE49-F238E27FC236}">
                    <a16:creationId xmlns:a16="http://schemas.microsoft.com/office/drawing/2014/main" id="{37E15C49-560B-48AB-84AA-58BBA2A05F3A}"/>
                  </a:ext>
                </a:extLst>
              </p:cNvPr>
              <p:cNvGrpSpPr/>
              <p:nvPr/>
            </p:nvGrpSpPr>
            <p:grpSpPr>
              <a:xfrm>
                <a:off x="3001742" y="1441844"/>
                <a:ext cx="2901123" cy="2792582"/>
                <a:chOff x="1128874" y="1464180"/>
                <a:chExt cx="2901123" cy="2792582"/>
              </a:xfrm>
            </p:grpSpPr>
            <p:grpSp>
              <p:nvGrpSpPr>
                <p:cNvPr id="56" name="Group 55">
                  <a:extLst>
                    <a:ext uri="{FF2B5EF4-FFF2-40B4-BE49-F238E27FC236}">
                      <a16:creationId xmlns:a16="http://schemas.microsoft.com/office/drawing/2014/main" id="{90185AA1-9D87-4C4E-A00F-0E1D6D7CF258}"/>
                    </a:ext>
                  </a:extLst>
                </p:cNvPr>
                <p:cNvGrpSpPr/>
                <p:nvPr/>
              </p:nvGrpSpPr>
              <p:grpSpPr>
                <a:xfrm>
                  <a:off x="1128874" y="1464180"/>
                  <a:ext cx="2901123" cy="2792582"/>
                  <a:chOff x="1173572" y="1462750"/>
                  <a:chExt cx="2901123" cy="2792582"/>
                </a:xfrm>
              </p:grpSpPr>
              <p:grpSp>
                <p:nvGrpSpPr>
                  <p:cNvPr id="60" name="Group 59">
                    <a:extLst>
                      <a:ext uri="{FF2B5EF4-FFF2-40B4-BE49-F238E27FC236}">
                        <a16:creationId xmlns:a16="http://schemas.microsoft.com/office/drawing/2014/main" id="{53498219-6CC6-4DAB-94A5-B028577088EA}"/>
                      </a:ext>
                    </a:extLst>
                  </p:cNvPr>
                  <p:cNvGrpSpPr/>
                  <p:nvPr/>
                </p:nvGrpSpPr>
                <p:grpSpPr>
                  <a:xfrm>
                    <a:off x="1173572" y="1462750"/>
                    <a:ext cx="2638008" cy="2687141"/>
                    <a:chOff x="1956391" y="1610151"/>
                    <a:chExt cx="2638008" cy="2687141"/>
                  </a:xfrm>
                </p:grpSpPr>
                <p:cxnSp>
                  <p:nvCxnSpPr>
                    <p:cNvPr id="67" name="Straight Connector 66">
                      <a:extLst>
                        <a:ext uri="{FF2B5EF4-FFF2-40B4-BE49-F238E27FC236}">
                          <a16:creationId xmlns:a16="http://schemas.microsoft.com/office/drawing/2014/main" id="{735117DE-FBE0-483E-8642-A50EE76E3395}"/>
                        </a:ext>
                      </a:extLst>
                    </p:cNvPr>
                    <p:cNvCxnSpPr>
                      <a:cxnSpLocks/>
                    </p:cNvCxnSpPr>
                    <p:nvPr/>
                  </p:nvCxnSpPr>
                  <p:spPr>
                    <a:xfrm>
                      <a:off x="3470783" y="3157870"/>
                      <a:ext cx="1123616" cy="1139422"/>
                    </a:xfrm>
                    <a:prstGeom prst="line">
                      <a:avLst/>
                    </a:prstGeom>
                    <a:ln>
                      <a:solidFill>
                        <a:schemeClr val="bg2"/>
                      </a:solidFill>
                    </a:ln>
                  </p:spPr>
                  <p:style>
                    <a:lnRef idx="1">
                      <a:schemeClr val="accent2"/>
                    </a:lnRef>
                    <a:fillRef idx="0">
                      <a:schemeClr val="accent2"/>
                    </a:fillRef>
                    <a:effectRef idx="0">
                      <a:schemeClr val="accent2"/>
                    </a:effectRef>
                    <a:fontRef idx="minor">
                      <a:schemeClr val="tx1"/>
                    </a:fontRef>
                  </p:style>
                </p:cxnSp>
                <p:cxnSp>
                  <p:nvCxnSpPr>
                    <p:cNvPr id="68" name="Straight Connector 67">
                      <a:extLst>
                        <a:ext uri="{FF2B5EF4-FFF2-40B4-BE49-F238E27FC236}">
                          <a16:creationId xmlns:a16="http://schemas.microsoft.com/office/drawing/2014/main" id="{D7B8C4E0-044F-47DD-8A97-E6EF67907D2E}"/>
                        </a:ext>
                      </a:extLst>
                    </p:cNvPr>
                    <p:cNvCxnSpPr>
                      <a:cxnSpLocks/>
                    </p:cNvCxnSpPr>
                    <p:nvPr/>
                  </p:nvCxnSpPr>
                  <p:spPr>
                    <a:xfrm flipH="1">
                      <a:off x="1956391" y="3157870"/>
                      <a:ext cx="1504507" cy="956930"/>
                    </a:xfrm>
                    <a:prstGeom prst="line">
                      <a:avLst/>
                    </a:prstGeom>
                    <a:ln>
                      <a:solidFill>
                        <a:schemeClr val="bg2"/>
                      </a:solidFill>
                    </a:ln>
                  </p:spPr>
                  <p:style>
                    <a:lnRef idx="1">
                      <a:schemeClr val="accent2"/>
                    </a:lnRef>
                    <a:fillRef idx="0">
                      <a:schemeClr val="accent2"/>
                    </a:fillRef>
                    <a:effectRef idx="0">
                      <a:schemeClr val="accent2"/>
                    </a:effectRef>
                    <a:fontRef idx="minor">
                      <a:schemeClr val="tx1"/>
                    </a:fontRef>
                  </p:style>
                </p:cxnSp>
                <p:cxnSp>
                  <p:nvCxnSpPr>
                    <p:cNvPr id="69" name="Straight Connector 68">
                      <a:extLst>
                        <a:ext uri="{FF2B5EF4-FFF2-40B4-BE49-F238E27FC236}">
                          <a16:creationId xmlns:a16="http://schemas.microsoft.com/office/drawing/2014/main" id="{AC5CAAB1-4802-4815-AA3A-99EC7B3EF216}"/>
                        </a:ext>
                      </a:extLst>
                    </p:cNvPr>
                    <p:cNvCxnSpPr>
                      <a:cxnSpLocks/>
                    </p:cNvCxnSpPr>
                    <p:nvPr/>
                  </p:nvCxnSpPr>
                  <p:spPr>
                    <a:xfrm flipH="1">
                      <a:off x="3470783" y="1610151"/>
                      <a:ext cx="18606" cy="1564349"/>
                    </a:xfrm>
                    <a:prstGeom prst="line">
                      <a:avLst/>
                    </a:prstGeom>
                    <a:ln>
                      <a:solidFill>
                        <a:schemeClr val="bg2"/>
                      </a:solidFill>
                    </a:ln>
                  </p:spPr>
                  <p:style>
                    <a:lnRef idx="1">
                      <a:schemeClr val="accent2"/>
                    </a:lnRef>
                    <a:fillRef idx="0">
                      <a:schemeClr val="accent2"/>
                    </a:fillRef>
                    <a:effectRef idx="0">
                      <a:schemeClr val="accent2"/>
                    </a:effectRef>
                    <a:fontRef idx="minor">
                      <a:schemeClr val="tx1"/>
                    </a:fontRef>
                  </p:style>
                </p:cxnSp>
              </p:grpSp>
              <p:grpSp>
                <p:nvGrpSpPr>
                  <p:cNvPr id="61" name="Group 60">
                    <a:extLst>
                      <a:ext uri="{FF2B5EF4-FFF2-40B4-BE49-F238E27FC236}">
                        <a16:creationId xmlns:a16="http://schemas.microsoft.com/office/drawing/2014/main" id="{FF20E77F-15E8-47C2-8AE3-BE42A1643C5D}"/>
                      </a:ext>
                    </a:extLst>
                  </p:cNvPr>
                  <p:cNvGrpSpPr/>
                  <p:nvPr/>
                </p:nvGrpSpPr>
                <p:grpSpPr>
                  <a:xfrm>
                    <a:off x="1250148" y="2244924"/>
                    <a:ext cx="2824547" cy="2010408"/>
                    <a:chOff x="1250148" y="2244924"/>
                    <a:chExt cx="2824547" cy="2010408"/>
                  </a:xfrm>
                </p:grpSpPr>
                <p:sp>
                  <p:nvSpPr>
                    <p:cNvPr id="62" name="Rectangle 61">
                      <a:extLst>
                        <a:ext uri="{FF2B5EF4-FFF2-40B4-BE49-F238E27FC236}">
                          <a16:creationId xmlns:a16="http://schemas.microsoft.com/office/drawing/2014/main" id="{51265EA0-30BB-4D67-BBEA-1EF02FA665A5}"/>
                        </a:ext>
                      </a:extLst>
                    </p:cNvPr>
                    <p:cNvSpPr/>
                    <p:nvPr/>
                  </p:nvSpPr>
                  <p:spPr>
                    <a:xfrm>
                      <a:off x="1250148" y="2244924"/>
                      <a:ext cx="1115598" cy="675152"/>
                    </a:xfrm>
                    <a:prstGeom prst="rect">
                      <a:avLst/>
                    </a:prstGeom>
                    <a:solidFill>
                      <a:srgbClr val="EFB1DD"/>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900" b="1" dirty="0">
                          <a:solidFill>
                            <a:schemeClr val="tx1"/>
                          </a:solidFill>
                        </a:rPr>
                        <a:t>Policy level</a:t>
                      </a:r>
                    </a:p>
                    <a:p>
                      <a:r>
                        <a:rPr lang="en-IN" sz="800" b="1" dirty="0">
                          <a:solidFill>
                            <a:schemeClr val="tx1"/>
                          </a:solidFill>
                        </a:rPr>
                        <a:t>e.g. A law in favour</a:t>
                      </a:r>
                    </a:p>
                  </p:txBody>
                </p:sp>
                <p:sp>
                  <p:nvSpPr>
                    <p:cNvPr id="63" name="Rectangle 62">
                      <a:extLst>
                        <a:ext uri="{FF2B5EF4-FFF2-40B4-BE49-F238E27FC236}">
                          <a16:creationId xmlns:a16="http://schemas.microsoft.com/office/drawing/2014/main" id="{0E895F90-96A7-4B62-9C84-9967820AE332}"/>
                        </a:ext>
                      </a:extLst>
                    </p:cNvPr>
                    <p:cNvSpPr/>
                    <p:nvPr/>
                  </p:nvSpPr>
                  <p:spPr>
                    <a:xfrm>
                      <a:off x="1925825" y="3580180"/>
                      <a:ext cx="1115598" cy="675152"/>
                    </a:xfrm>
                    <a:prstGeom prst="rect">
                      <a:avLst/>
                    </a:prstGeom>
                    <a:solidFill>
                      <a:schemeClr val="accent1">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900" b="1" dirty="0">
                          <a:solidFill>
                            <a:schemeClr val="tx1"/>
                          </a:solidFill>
                        </a:rPr>
                        <a:t>Ground level</a:t>
                      </a:r>
                    </a:p>
                    <a:p>
                      <a:r>
                        <a:rPr lang="en-IN" sz="800" b="1" dirty="0">
                          <a:solidFill>
                            <a:schemeClr val="tx1"/>
                          </a:solidFill>
                        </a:rPr>
                        <a:t>e.g. Means of Communication and engagement</a:t>
                      </a:r>
                    </a:p>
                  </p:txBody>
                </p:sp>
                <p:sp>
                  <p:nvSpPr>
                    <p:cNvPr id="64" name="Rectangle 63">
                      <a:extLst>
                        <a:ext uri="{FF2B5EF4-FFF2-40B4-BE49-F238E27FC236}">
                          <a16:creationId xmlns:a16="http://schemas.microsoft.com/office/drawing/2014/main" id="{81DB7D1A-35B2-4F38-9462-F26DBD41EACC}"/>
                        </a:ext>
                      </a:extLst>
                    </p:cNvPr>
                    <p:cNvSpPr/>
                    <p:nvPr/>
                  </p:nvSpPr>
                  <p:spPr>
                    <a:xfrm>
                      <a:off x="2959097" y="2258614"/>
                      <a:ext cx="1115598" cy="675152"/>
                    </a:xfrm>
                    <a:prstGeom prst="rect">
                      <a:avLst/>
                    </a:prstGeom>
                    <a:solidFill>
                      <a:srgbClr val="B5C0F5"/>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900" b="1" dirty="0">
                          <a:solidFill>
                            <a:schemeClr val="tx1"/>
                          </a:solidFill>
                        </a:rPr>
                        <a:t>Resource level</a:t>
                      </a:r>
                    </a:p>
                    <a:p>
                      <a:r>
                        <a:rPr lang="en-IN" sz="800" b="1" dirty="0">
                          <a:solidFill>
                            <a:schemeClr val="tx1"/>
                          </a:solidFill>
                        </a:rPr>
                        <a:t>e.g. No. of volunteers, electronic gadgets</a:t>
                      </a:r>
                    </a:p>
                  </p:txBody>
                </p:sp>
                <p:sp>
                  <p:nvSpPr>
                    <p:cNvPr id="65" name="Isosceles Triangle 64">
                      <a:extLst>
                        <a:ext uri="{FF2B5EF4-FFF2-40B4-BE49-F238E27FC236}">
                          <a16:creationId xmlns:a16="http://schemas.microsoft.com/office/drawing/2014/main" id="{CB43B3D1-BF50-411A-9D5D-609E48B05231}"/>
                        </a:ext>
                      </a:extLst>
                    </p:cNvPr>
                    <p:cNvSpPr/>
                    <p:nvPr/>
                  </p:nvSpPr>
                  <p:spPr>
                    <a:xfrm rot="2973100">
                      <a:off x="2047612" y="2568203"/>
                      <a:ext cx="1265359" cy="836024"/>
                    </a:xfrm>
                    <a:prstGeom prst="triangle">
                      <a:avLst>
                        <a:gd name="adj" fmla="val 58897"/>
                      </a:avLst>
                    </a:prstGeom>
                    <a:solidFill>
                      <a:schemeClr val="bg1">
                        <a:lumMod val="95000"/>
                        <a:alpha val="56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66" name="TextBox 65">
                      <a:extLst>
                        <a:ext uri="{FF2B5EF4-FFF2-40B4-BE49-F238E27FC236}">
                          <a16:creationId xmlns:a16="http://schemas.microsoft.com/office/drawing/2014/main" id="{61A6F97A-8115-4980-B211-8331E73ACB3C}"/>
                        </a:ext>
                      </a:extLst>
                    </p:cNvPr>
                    <p:cNvSpPr txBox="1"/>
                    <p:nvPr/>
                  </p:nvSpPr>
                  <p:spPr>
                    <a:xfrm>
                      <a:off x="2284388" y="2780314"/>
                      <a:ext cx="828558" cy="553998"/>
                    </a:xfrm>
                    <a:prstGeom prst="rect">
                      <a:avLst/>
                    </a:prstGeom>
                    <a:noFill/>
                    <a:ln>
                      <a:noFill/>
                    </a:ln>
                  </p:spPr>
                  <p:txBody>
                    <a:bodyPr wrap="square" rtlCol="0">
                      <a:spAutoFit/>
                    </a:bodyPr>
                    <a:lstStyle/>
                    <a:p>
                      <a:r>
                        <a:rPr lang="en-IN" sz="750" b="1" dirty="0"/>
                        <a:t>Buddy who are already working on addressing </a:t>
                      </a:r>
                    </a:p>
                  </p:txBody>
                </p:sp>
              </p:grpSp>
            </p:grpSp>
            <p:sp>
              <p:nvSpPr>
                <p:cNvPr id="57" name="Flowchart: Connector 56">
                  <a:extLst>
                    <a:ext uri="{FF2B5EF4-FFF2-40B4-BE49-F238E27FC236}">
                      <a16:creationId xmlns:a16="http://schemas.microsoft.com/office/drawing/2014/main" id="{6746DF53-3903-4E95-8AC8-191A063D0FE7}"/>
                    </a:ext>
                  </a:extLst>
                </p:cNvPr>
                <p:cNvSpPr/>
                <p:nvPr/>
              </p:nvSpPr>
              <p:spPr>
                <a:xfrm>
                  <a:off x="2671002" y="3672518"/>
                  <a:ext cx="95182" cy="77587"/>
                </a:xfrm>
                <a:prstGeom prst="flowChartConnector">
                  <a:avLst/>
                </a:prstGeom>
                <a:ln>
                  <a:solidFill>
                    <a:schemeClr val="bg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58" name="Flowchart: Connector 57">
                  <a:extLst>
                    <a:ext uri="{FF2B5EF4-FFF2-40B4-BE49-F238E27FC236}">
                      <a16:creationId xmlns:a16="http://schemas.microsoft.com/office/drawing/2014/main" id="{44B611EB-6837-4A29-8BC7-BE7E61CA4736}"/>
                    </a:ext>
                  </a:extLst>
                </p:cNvPr>
                <p:cNvSpPr/>
                <p:nvPr/>
              </p:nvSpPr>
              <p:spPr>
                <a:xfrm>
                  <a:off x="3009609" y="2758926"/>
                  <a:ext cx="95182" cy="77587"/>
                </a:xfrm>
                <a:prstGeom prst="flowChartConnector">
                  <a:avLst/>
                </a:prstGeom>
                <a:ln>
                  <a:solidFill>
                    <a:schemeClr val="bg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59" name="Flowchart: Connector 58">
                  <a:extLst>
                    <a:ext uri="{FF2B5EF4-FFF2-40B4-BE49-F238E27FC236}">
                      <a16:creationId xmlns:a16="http://schemas.microsoft.com/office/drawing/2014/main" id="{AAA56944-FF8D-4BA8-9C9A-1FD25DA31414}"/>
                    </a:ext>
                  </a:extLst>
                </p:cNvPr>
                <p:cNvSpPr/>
                <p:nvPr/>
              </p:nvSpPr>
              <p:spPr>
                <a:xfrm>
                  <a:off x="1878234" y="2740726"/>
                  <a:ext cx="95182" cy="77587"/>
                </a:xfrm>
                <a:prstGeom prst="flowChartConnector">
                  <a:avLst/>
                </a:prstGeom>
                <a:ln>
                  <a:solidFill>
                    <a:schemeClr val="bg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grpSp>
          <p:sp>
            <p:nvSpPr>
              <p:cNvPr id="55" name="Rectangle: Rounded Corners 54">
                <a:extLst>
                  <a:ext uri="{FF2B5EF4-FFF2-40B4-BE49-F238E27FC236}">
                    <a16:creationId xmlns:a16="http://schemas.microsoft.com/office/drawing/2014/main" id="{A9E9A249-1F16-41F2-B05F-EE0DC442DC28}"/>
                  </a:ext>
                </a:extLst>
              </p:cNvPr>
              <p:cNvSpPr/>
              <p:nvPr/>
            </p:nvSpPr>
            <p:spPr>
              <a:xfrm>
                <a:off x="3078318" y="4374853"/>
                <a:ext cx="2561432" cy="230198"/>
              </a:xfrm>
              <a:prstGeom prst="roundRect">
                <a:avLst/>
              </a:prstGeom>
              <a:solidFill>
                <a:schemeClr val="tx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solidFill>
                      <a:schemeClr val="tx1"/>
                    </a:solidFill>
                    <a:latin typeface="Times New Roman" panose="02020603050405020304" pitchFamily="18" charset="0"/>
                    <a:cs typeface="Times New Roman" panose="02020603050405020304" pitchFamily="18" charset="0"/>
                  </a:rPr>
                  <a:t>Strategic Challenges</a:t>
                </a:r>
              </a:p>
            </p:txBody>
          </p:sp>
        </p:grpSp>
        <p:sp>
          <p:nvSpPr>
            <p:cNvPr id="107" name="Heptagon 106">
              <a:extLst>
                <a:ext uri="{FF2B5EF4-FFF2-40B4-BE49-F238E27FC236}">
                  <a16:creationId xmlns:a16="http://schemas.microsoft.com/office/drawing/2014/main" id="{E0C91C9C-C108-4199-B67E-8417F675F7D9}"/>
                </a:ext>
              </a:extLst>
            </p:cNvPr>
            <p:cNvSpPr/>
            <p:nvPr/>
          </p:nvSpPr>
          <p:spPr>
            <a:xfrm>
              <a:off x="652179" y="1558475"/>
              <a:ext cx="464239" cy="307777"/>
            </a:xfrm>
            <a:prstGeom prst="heptag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N" b="1" dirty="0"/>
                <a:t>A.</a:t>
              </a:r>
            </a:p>
          </p:txBody>
        </p:sp>
      </p:grpSp>
      <p:sp>
        <p:nvSpPr>
          <p:cNvPr id="108" name="Heptagon 107">
            <a:extLst>
              <a:ext uri="{FF2B5EF4-FFF2-40B4-BE49-F238E27FC236}">
                <a16:creationId xmlns:a16="http://schemas.microsoft.com/office/drawing/2014/main" id="{1A6EE01D-DDB7-447B-B05C-634FBF049B0E}"/>
              </a:ext>
            </a:extLst>
          </p:cNvPr>
          <p:cNvSpPr/>
          <p:nvPr/>
        </p:nvSpPr>
        <p:spPr>
          <a:xfrm>
            <a:off x="5371432" y="1486810"/>
            <a:ext cx="464239" cy="307777"/>
          </a:xfrm>
          <a:prstGeom prst="heptag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N" b="1" dirty="0"/>
              <a:t>B.</a:t>
            </a:r>
          </a:p>
        </p:txBody>
      </p:sp>
      <p:sp>
        <p:nvSpPr>
          <p:cNvPr id="2" name="Slide Number Placeholder 1">
            <a:extLst>
              <a:ext uri="{FF2B5EF4-FFF2-40B4-BE49-F238E27FC236}">
                <a16:creationId xmlns:a16="http://schemas.microsoft.com/office/drawing/2014/main" id="{563498A0-9997-430B-8D82-9B7405DA491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spTree>
    <p:extLst>
      <p:ext uri="{BB962C8B-B14F-4D97-AF65-F5344CB8AC3E}">
        <p14:creationId xmlns:p14="http://schemas.microsoft.com/office/powerpoint/2010/main" val="582953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107;p19">
            <a:extLst>
              <a:ext uri="{FF2B5EF4-FFF2-40B4-BE49-F238E27FC236}">
                <a16:creationId xmlns:a16="http://schemas.microsoft.com/office/drawing/2014/main" id="{DED543B6-1740-4FBA-8873-F916F966B3C9}"/>
              </a:ext>
            </a:extLst>
          </p:cNvPr>
          <p:cNvSpPr txBox="1">
            <a:spLocks noGrp="1"/>
          </p:cNvSpPr>
          <p:nvPr>
            <p:ph type="title"/>
          </p:nvPr>
        </p:nvSpPr>
        <p:spPr>
          <a:xfrm>
            <a:off x="0" y="0"/>
            <a:ext cx="7697965" cy="624334"/>
          </a:xfrm>
          <a:prstGeom prst="rect">
            <a:avLst/>
          </a:prstGeom>
          <a:solidFill>
            <a:srgbClr val="FFD966"/>
          </a:solid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Clr>
                <a:schemeClr val="dk1"/>
              </a:buClr>
              <a:buSzPts val="1100"/>
              <a:buFont typeface="Arial"/>
              <a:buNone/>
            </a:pPr>
            <a:r>
              <a:rPr lang="en-US" sz="3200" b="1" dirty="0">
                <a:solidFill>
                  <a:srgbClr val="999999"/>
                </a:solidFill>
                <a:latin typeface="Times New Roman"/>
                <a:ea typeface="Times New Roman"/>
                <a:cs typeface="Times New Roman"/>
                <a:sym typeface="Times New Roman"/>
              </a:rPr>
              <a:t>           </a:t>
            </a:r>
            <a:r>
              <a:rPr lang="en-US" sz="4500" b="1" dirty="0">
                <a:solidFill>
                  <a:srgbClr val="999999"/>
                </a:solidFill>
                <a:latin typeface="Times New Roman"/>
                <a:ea typeface="Times New Roman"/>
                <a:cs typeface="Times New Roman"/>
                <a:sym typeface="Times New Roman"/>
              </a:rPr>
              <a:t> </a:t>
            </a:r>
            <a:endParaRPr sz="6100" b="1" dirty="0">
              <a:solidFill>
                <a:srgbClr val="999999"/>
              </a:solidFill>
            </a:endParaRPr>
          </a:p>
        </p:txBody>
      </p:sp>
      <p:sp>
        <p:nvSpPr>
          <p:cNvPr id="10" name="Google Shape;108;p19">
            <a:extLst>
              <a:ext uri="{FF2B5EF4-FFF2-40B4-BE49-F238E27FC236}">
                <a16:creationId xmlns:a16="http://schemas.microsoft.com/office/drawing/2014/main" id="{ECA5582B-5E43-4B0F-A500-3FCA57D5D833}"/>
              </a:ext>
            </a:extLst>
          </p:cNvPr>
          <p:cNvSpPr txBox="1">
            <a:spLocks noGrp="1"/>
          </p:cNvSpPr>
          <p:nvPr>
            <p:ph type="body" idx="1"/>
          </p:nvPr>
        </p:nvSpPr>
        <p:spPr>
          <a:xfrm>
            <a:off x="1922853" y="69358"/>
            <a:ext cx="4882214" cy="451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800"/>
              <a:buNone/>
            </a:pPr>
            <a:r>
              <a:rPr lang="en-IN" b="1" dirty="0">
                <a:solidFill>
                  <a:srgbClr val="16A127"/>
                </a:solidFill>
                <a:latin typeface="Times New Roman"/>
                <a:ea typeface="Times New Roman"/>
                <a:cs typeface="Times New Roman"/>
                <a:sym typeface="Times New Roman"/>
              </a:rPr>
              <a:t>POP Conclave at POP Festival</a:t>
            </a:r>
            <a:endParaRPr b="1" dirty="0">
              <a:solidFill>
                <a:srgbClr val="16A127"/>
              </a:solidFill>
              <a:latin typeface="Times New Roman"/>
              <a:ea typeface="Times New Roman"/>
              <a:cs typeface="Times New Roman"/>
              <a:sym typeface="Times New Roman"/>
            </a:endParaRPr>
          </a:p>
        </p:txBody>
      </p:sp>
      <p:pic>
        <p:nvPicPr>
          <p:cNvPr id="12" name="Google Shape;110;p19">
            <a:extLst>
              <a:ext uri="{FF2B5EF4-FFF2-40B4-BE49-F238E27FC236}">
                <a16:creationId xmlns:a16="http://schemas.microsoft.com/office/drawing/2014/main" id="{07597AB3-72E3-4B1B-8137-C2BBF74E5A24}"/>
              </a:ext>
            </a:extLst>
          </p:cNvPr>
          <p:cNvPicPr preferRelativeResize="0"/>
          <p:nvPr/>
        </p:nvPicPr>
        <p:blipFill rotWithShape="1">
          <a:blip r:embed="rId2">
            <a:alphaModFix/>
          </a:blip>
          <a:srcRect/>
          <a:stretch/>
        </p:blipFill>
        <p:spPr>
          <a:xfrm>
            <a:off x="394319" y="0"/>
            <a:ext cx="844373" cy="675152"/>
          </a:xfrm>
          <a:prstGeom prst="rect">
            <a:avLst/>
          </a:prstGeom>
          <a:noFill/>
          <a:ln>
            <a:noFill/>
          </a:ln>
        </p:spPr>
      </p:pic>
      <p:sp>
        <p:nvSpPr>
          <p:cNvPr id="3" name="Slide Number Placeholder 2">
            <a:extLst>
              <a:ext uri="{FF2B5EF4-FFF2-40B4-BE49-F238E27FC236}">
                <a16:creationId xmlns:a16="http://schemas.microsoft.com/office/drawing/2014/main" id="{DD11C717-AE31-47CA-BA14-8C4D7366CDA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grpSp>
        <p:nvGrpSpPr>
          <p:cNvPr id="2" name="Group 1">
            <a:extLst>
              <a:ext uri="{FF2B5EF4-FFF2-40B4-BE49-F238E27FC236}">
                <a16:creationId xmlns:a16="http://schemas.microsoft.com/office/drawing/2014/main" id="{067E855B-B3B0-4429-AC32-97F3105B4F9B}"/>
              </a:ext>
            </a:extLst>
          </p:cNvPr>
          <p:cNvGrpSpPr/>
          <p:nvPr/>
        </p:nvGrpSpPr>
        <p:grpSpPr>
          <a:xfrm>
            <a:off x="675166" y="714576"/>
            <a:ext cx="7928445" cy="4213226"/>
            <a:chOff x="675166" y="714576"/>
            <a:chExt cx="7928445" cy="4213226"/>
          </a:xfrm>
        </p:grpSpPr>
        <p:pic>
          <p:nvPicPr>
            <p:cNvPr id="6" name="Picture 5">
              <a:extLst>
                <a:ext uri="{FF2B5EF4-FFF2-40B4-BE49-F238E27FC236}">
                  <a16:creationId xmlns:a16="http://schemas.microsoft.com/office/drawing/2014/main" id="{321A3B8B-B401-4F34-B943-E681F4C73F20}"/>
                </a:ext>
              </a:extLst>
            </p:cNvPr>
            <p:cNvPicPr>
              <a:picLocks noChangeAspect="1"/>
            </p:cNvPicPr>
            <p:nvPr/>
          </p:nvPicPr>
          <p:blipFill rotWithShape="1">
            <a:blip r:embed="rId3"/>
            <a:srcRect l="23372" t="37410" r="24535" b="34483"/>
            <a:stretch/>
          </p:blipFill>
          <p:spPr>
            <a:xfrm>
              <a:off x="7306438" y="2502526"/>
              <a:ext cx="1297173" cy="393497"/>
            </a:xfrm>
            <a:prstGeom prst="rect">
              <a:avLst/>
            </a:prstGeom>
          </p:spPr>
        </p:pic>
        <p:sp>
          <p:nvSpPr>
            <p:cNvPr id="7" name="Diamond 6">
              <a:extLst>
                <a:ext uri="{FF2B5EF4-FFF2-40B4-BE49-F238E27FC236}">
                  <a16:creationId xmlns:a16="http://schemas.microsoft.com/office/drawing/2014/main" id="{47D21394-EE12-4B1A-919D-148603CAFEF2}"/>
                </a:ext>
              </a:extLst>
            </p:cNvPr>
            <p:cNvSpPr/>
            <p:nvPr/>
          </p:nvSpPr>
          <p:spPr>
            <a:xfrm>
              <a:off x="675166" y="824672"/>
              <a:ext cx="1127052" cy="953210"/>
            </a:xfrm>
            <a:prstGeom prst="diamond">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TextBox 14">
              <a:extLst>
                <a:ext uri="{FF2B5EF4-FFF2-40B4-BE49-F238E27FC236}">
                  <a16:creationId xmlns:a16="http://schemas.microsoft.com/office/drawing/2014/main" id="{005583E8-1C46-4316-85B5-6C73C678C4D0}"/>
                </a:ext>
              </a:extLst>
            </p:cNvPr>
            <p:cNvSpPr txBox="1"/>
            <p:nvPr/>
          </p:nvSpPr>
          <p:spPr>
            <a:xfrm>
              <a:off x="675166" y="1162777"/>
              <a:ext cx="1297173" cy="276999"/>
            </a:xfrm>
            <a:prstGeom prst="rect">
              <a:avLst/>
            </a:prstGeom>
            <a:noFill/>
          </p:spPr>
          <p:txBody>
            <a:bodyPr wrap="square" rtlCol="0">
              <a:spAutoFit/>
            </a:bodyPr>
            <a:lstStyle/>
            <a:p>
              <a:r>
                <a:rPr lang="en-IN" sz="1200" b="1" dirty="0">
                  <a:solidFill>
                    <a:srgbClr val="004F8A"/>
                  </a:solidFill>
                  <a:latin typeface="Abadi" panose="020B0604020104020204" pitchFamily="34" charset="0"/>
                  <a:cs typeface="Aldhabi" panose="020B0604020202020204" pitchFamily="2" charset="-78"/>
                </a:rPr>
                <a:t>POP Conclave</a:t>
              </a:r>
            </a:p>
          </p:txBody>
        </p:sp>
        <p:cxnSp>
          <p:nvCxnSpPr>
            <p:cNvPr id="17" name="Straight Arrow Connector 16">
              <a:extLst>
                <a:ext uri="{FF2B5EF4-FFF2-40B4-BE49-F238E27FC236}">
                  <a16:creationId xmlns:a16="http://schemas.microsoft.com/office/drawing/2014/main" id="{71086DB0-843D-430A-B0CC-DFB08FAA378F}"/>
                </a:ext>
              </a:extLst>
            </p:cNvPr>
            <p:cNvCxnSpPr>
              <a:cxnSpLocks/>
            </p:cNvCxnSpPr>
            <p:nvPr/>
          </p:nvCxnSpPr>
          <p:spPr>
            <a:xfrm>
              <a:off x="1238692" y="1748709"/>
              <a:ext cx="10633" cy="3573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Rectangle: Rounded Corners 19">
              <a:extLst>
                <a:ext uri="{FF2B5EF4-FFF2-40B4-BE49-F238E27FC236}">
                  <a16:creationId xmlns:a16="http://schemas.microsoft.com/office/drawing/2014/main" id="{6C2CFA0E-1BAF-443C-B660-A979EDF682BC}"/>
                </a:ext>
              </a:extLst>
            </p:cNvPr>
            <p:cNvSpPr/>
            <p:nvPr/>
          </p:nvSpPr>
          <p:spPr>
            <a:xfrm>
              <a:off x="675166" y="2189252"/>
              <a:ext cx="1084521" cy="489098"/>
            </a:xfrm>
            <a:prstGeom prst="roundRect">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100" b="1" dirty="0">
                  <a:solidFill>
                    <a:srgbClr val="004F8A"/>
                  </a:solidFill>
                </a:rPr>
                <a:t>Meeting  regularly  </a:t>
              </a:r>
            </a:p>
          </p:txBody>
        </p:sp>
        <p:sp>
          <p:nvSpPr>
            <p:cNvPr id="22" name="Rectangle: Rounded Corners 21">
              <a:extLst>
                <a:ext uri="{FF2B5EF4-FFF2-40B4-BE49-F238E27FC236}">
                  <a16:creationId xmlns:a16="http://schemas.microsoft.com/office/drawing/2014/main" id="{3C92BC8D-A5BA-4455-959B-8F124D1767EA}"/>
                </a:ext>
              </a:extLst>
            </p:cNvPr>
            <p:cNvSpPr/>
            <p:nvPr/>
          </p:nvSpPr>
          <p:spPr>
            <a:xfrm>
              <a:off x="2610846" y="714576"/>
              <a:ext cx="1676402" cy="541994"/>
            </a:xfrm>
            <a:prstGeom prst="roundRect">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100" b="1" dirty="0">
                  <a:solidFill>
                    <a:srgbClr val="004F8A"/>
                  </a:solidFill>
                </a:rPr>
                <a:t>Working on the session design  </a:t>
              </a:r>
            </a:p>
          </p:txBody>
        </p:sp>
        <p:sp>
          <p:nvSpPr>
            <p:cNvPr id="24" name="Rectangle: Rounded Corners 23">
              <a:extLst>
                <a:ext uri="{FF2B5EF4-FFF2-40B4-BE49-F238E27FC236}">
                  <a16:creationId xmlns:a16="http://schemas.microsoft.com/office/drawing/2014/main" id="{D77766B9-6EC9-4733-8BB8-54DF66F08D78}"/>
                </a:ext>
              </a:extLst>
            </p:cNvPr>
            <p:cNvSpPr/>
            <p:nvPr/>
          </p:nvSpPr>
          <p:spPr>
            <a:xfrm>
              <a:off x="2014870" y="1604130"/>
              <a:ext cx="2876103" cy="489098"/>
            </a:xfrm>
            <a:prstGeom prst="roundRect">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100" b="1" dirty="0">
                  <a:solidFill>
                    <a:srgbClr val="004F8A"/>
                  </a:solidFill>
                </a:rPr>
                <a:t>Identifying stakeholders whom you could engage in your session and the data with POP </a:t>
              </a:r>
            </a:p>
          </p:txBody>
        </p:sp>
        <p:sp>
          <p:nvSpPr>
            <p:cNvPr id="26" name="Rectangle: Rounded Corners 25">
              <a:extLst>
                <a:ext uri="{FF2B5EF4-FFF2-40B4-BE49-F238E27FC236}">
                  <a16:creationId xmlns:a16="http://schemas.microsoft.com/office/drawing/2014/main" id="{B893BFD6-AEF4-4453-B206-C2BF8B7ECDA7}"/>
                </a:ext>
              </a:extLst>
            </p:cNvPr>
            <p:cNvSpPr/>
            <p:nvPr/>
          </p:nvSpPr>
          <p:spPr>
            <a:xfrm>
              <a:off x="2553254" y="2379527"/>
              <a:ext cx="1791586" cy="675151"/>
            </a:xfrm>
            <a:prstGeom prst="roundRect">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100" b="1" dirty="0">
                  <a:solidFill>
                    <a:srgbClr val="004F8A"/>
                  </a:solidFill>
                </a:rPr>
                <a:t>POP will attempt to bring them on board</a:t>
              </a:r>
            </a:p>
          </p:txBody>
        </p:sp>
        <p:sp>
          <p:nvSpPr>
            <p:cNvPr id="28" name="Rectangle: Rounded Corners 27">
              <a:extLst>
                <a:ext uri="{FF2B5EF4-FFF2-40B4-BE49-F238E27FC236}">
                  <a16:creationId xmlns:a16="http://schemas.microsoft.com/office/drawing/2014/main" id="{BA6AFA77-FF6B-4969-AD98-59DFB2183659}"/>
                </a:ext>
              </a:extLst>
            </p:cNvPr>
            <p:cNvSpPr/>
            <p:nvPr/>
          </p:nvSpPr>
          <p:spPr>
            <a:xfrm>
              <a:off x="2265511" y="4067104"/>
              <a:ext cx="2367072" cy="860698"/>
            </a:xfrm>
            <a:prstGeom prst="roundRect">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100" b="1" dirty="0">
                  <a:solidFill>
                    <a:srgbClr val="004F8A"/>
                  </a:solidFill>
                </a:rPr>
                <a:t>Outcome- Mobilize and engage more youth; widen your network globally; cross-learn while advocating for the cause believe in </a:t>
              </a:r>
            </a:p>
          </p:txBody>
        </p:sp>
        <p:sp>
          <p:nvSpPr>
            <p:cNvPr id="30" name="Rectangle: Rounded Corners 29">
              <a:extLst>
                <a:ext uri="{FF2B5EF4-FFF2-40B4-BE49-F238E27FC236}">
                  <a16:creationId xmlns:a16="http://schemas.microsoft.com/office/drawing/2014/main" id="{13119630-C37D-479C-A804-952A564A55AE}"/>
                </a:ext>
              </a:extLst>
            </p:cNvPr>
            <p:cNvSpPr/>
            <p:nvPr/>
          </p:nvSpPr>
          <p:spPr>
            <a:xfrm>
              <a:off x="2648060" y="3349339"/>
              <a:ext cx="1601974" cy="489098"/>
            </a:xfrm>
            <a:prstGeom prst="roundRect">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100" b="1" dirty="0">
                  <a:solidFill>
                    <a:srgbClr val="004F8A"/>
                  </a:solidFill>
                </a:rPr>
                <a:t>Periodic follow-up meetings </a:t>
              </a:r>
            </a:p>
          </p:txBody>
        </p:sp>
        <p:cxnSp>
          <p:nvCxnSpPr>
            <p:cNvPr id="32" name="Straight Arrow Connector 31">
              <a:extLst>
                <a:ext uri="{FF2B5EF4-FFF2-40B4-BE49-F238E27FC236}">
                  <a16:creationId xmlns:a16="http://schemas.microsoft.com/office/drawing/2014/main" id="{DE04C102-8CB5-4216-9CCC-8BDC77D95680}"/>
                </a:ext>
              </a:extLst>
            </p:cNvPr>
            <p:cNvCxnSpPr>
              <a:cxnSpLocks/>
              <a:stCxn id="22" idx="2"/>
              <a:endCxn id="24" idx="0"/>
            </p:cNvCxnSpPr>
            <p:nvPr/>
          </p:nvCxnSpPr>
          <p:spPr>
            <a:xfrm>
              <a:off x="3449047" y="1256570"/>
              <a:ext cx="3875" cy="3475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74403D89-5B52-42B6-8589-3B9FD23E3037}"/>
                </a:ext>
              </a:extLst>
            </p:cNvPr>
            <p:cNvCxnSpPr>
              <a:cxnSpLocks/>
              <a:stCxn id="24" idx="2"/>
              <a:endCxn id="26" idx="0"/>
            </p:cNvCxnSpPr>
            <p:nvPr/>
          </p:nvCxnSpPr>
          <p:spPr>
            <a:xfrm flipH="1">
              <a:off x="3449047" y="2093228"/>
              <a:ext cx="3875" cy="2862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88D79AF7-8092-448B-98F7-EDA25330124D}"/>
                </a:ext>
              </a:extLst>
            </p:cNvPr>
            <p:cNvCxnSpPr>
              <a:stCxn id="26" idx="2"/>
              <a:endCxn id="30" idx="0"/>
            </p:cNvCxnSpPr>
            <p:nvPr/>
          </p:nvCxnSpPr>
          <p:spPr>
            <a:xfrm>
              <a:off x="3449047" y="3054678"/>
              <a:ext cx="0" cy="2946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4BEF3EE4-8B4D-4507-B51C-7EC3C329EB0C}"/>
                </a:ext>
              </a:extLst>
            </p:cNvPr>
            <p:cNvCxnSpPr>
              <a:cxnSpLocks/>
              <a:stCxn id="30" idx="2"/>
              <a:endCxn id="28" idx="0"/>
            </p:cNvCxnSpPr>
            <p:nvPr/>
          </p:nvCxnSpPr>
          <p:spPr>
            <a:xfrm>
              <a:off x="3449047" y="3838437"/>
              <a:ext cx="0" cy="2286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1AF470B-A3BD-4BF9-B20A-646F528B0421}"/>
                </a:ext>
              </a:extLst>
            </p:cNvPr>
            <p:cNvCxnSpPr>
              <a:stCxn id="20" idx="3"/>
            </p:cNvCxnSpPr>
            <p:nvPr/>
          </p:nvCxnSpPr>
          <p:spPr>
            <a:xfrm>
              <a:off x="1759687" y="2433801"/>
              <a:ext cx="2126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95410A3-72DB-4355-956C-16852E5046A5}"/>
                </a:ext>
              </a:extLst>
            </p:cNvPr>
            <p:cNvCxnSpPr>
              <a:cxnSpLocks/>
            </p:cNvCxnSpPr>
            <p:nvPr/>
          </p:nvCxnSpPr>
          <p:spPr>
            <a:xfrm>
              <a:off x="1972339" y="962520"/>
              <a:ext cx="0" cy="321846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68CC3BA-E043-4ACB-8E05-7A42927CC0B1}"/>
                </a:ext>
              </a:extLst>
            </p:cNvPr>
            <p:cNvCxnSpPr>
              <a:cxnSpLocks/>
            </p:cNvCxnSpPr>
            <p:nvPr/>
          </p:nvCxnSpPr>
          <p:spPr>
            <a:xfrm flipV="1">
              <a:off x="1972339" y="714576"/>
              <a:ext cx="675721" cy="247944"/>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C0406D4-58B1-4D75-8D44-125FC1B7B861}"/>
                </a:ext>
              </a:extLst>
            </p:cNvPr>
            <p:cNvCxnSpPr>
              <a:cxnSpLocks/>
              <a:endCxn id="28" idx="1"/>
            </p:cNvCxnSpPr>
            <p:nvPr/>
          </p:nvCxnSpPr>
          <p:spPr>
            <a:xfrm>
              <a:off x="1972339" y="4180980"/>
              <a:ext cx="293172" cy="316473"/>
            </a:xfrm>
            <a:prstGeom prst="line">
              <a:avLst/>
            </a:prstGeom>
          </p:spPr>
          <p:style>
            <a:lnRef idx="1">
              <a:schemeClr val="accent1"/>
            </a:lnRef>
            <a:fillRef idx="0">
              <a:schemeClr val="accent1"/>
            </a:fillRef>
            <a:effectRef idx="0">
              <a:schemeClr val="accent1"/>
            </a:effectRef>
            <a:fontRef idx="minor">
              <a:schemeClr val="tx1"/>
            </a:fontRef>
          </p:style>
        </p:cxnSp>
        <p:sp>
          <p:nvSpPr>
            <p:cNvPr id="67" name="Rectangle: Rounded Corners 66">
              <a:extLst>
                <a:ext uri="{FF2B5EF4-FFF2-40B4-BE49-F238E27FC236}">
                  <a16:creationId xmlns:a16="http://schemas.microsoft.com/office/drawing/2014/main" id="{54FEBD78-A36F-4557-ACD4-3097E1B97B54}"/>
                </a:ext>
              </a:extLst>
            </p:cNvPr>
            <p:cNvSpPr/>
            <p:nvPr/>
          </p:nvSpPr>
          <p:spPr>
            <a:xfrm>
              <a:off x="5017356" y="2049212"/>
              <a:ext cx="1787711" cy="1300127"/>
            </a:xfrm>
            <a:prstGeom prst="roundRect">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100" b="1" dirty="0">
                  <a:solidFill>
                    <a:srgbClr val="004F8A"/>
                  </a:solidFill>
                </a:rPr>
                <a:t>As we work towards the POP festival, the progress made by the Conclave teams to be highlighted through an activity meter in the POP website  </a:t>
              </a:r>
            </a:p>
          </p:txBody>
        </p:sp>
        <p:cxnSp>
          <p:nvCxnSpPr>
            <p:cNvPr id="69" name="Straight Connector 68">
              <a:extLst>
                <a:ext uri="{FF2B5EF4-FFF2-40B4-BE49-F238E27FC236}">
                  <a16:creationId xmlns:a16="http://schemas.microsoft.com/office/drawing/2014/main" id="{7AEAB998-5010-46FD-BFB1-A70DEF1ED4EA}"/>
                </a:ext>
              </a:extLst>
            </p:cNvPr>
            <p:cNvCxnSpPr>
              <a:cxnSpLocks/>
              <a:stCxn id="26" idx="3"/>
              <a:endCxn id="67" idx="1"/>
            </p:cNvCxnSpPr>
            <p:nvPr/>
          </p:nvCxnSpPr>
          <p:spPr>
            <a:xfrm flipV="1">
              <a:off x="4344840" y="2699276"/>
              <a:ext cx="672516" cy="17827"/>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00A8CE4-78E8-47A3-AF8F-A999CC008FD3}"/>
                </a:ext>
              </a:extLst>
            </p:cNvPr>
            <p:cNvCxnSpPr>
              <a:cxnSpLocks/>
              <a:stCxn id="67" idx="3"/>
              <a:endCxn id="6" idx="1"/>
            </p:cNvCxnSpPr>
            <p:nvPr/>
          </p:nvCxnSpPr>
          <p:spPr>
            <a:xfrm flipV="1">
              <a:off x="6805067" y="2699275"/>
              <a:ext cx="501371" cy="1"/>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4" name="Google Shape;109;p19">
            <a:extLst>
              <a:ext uri="{FF2B5EF4-FFF2-40B4-BE49-F238E27FC236}">
                <a16:creationId xmlns:a16="http://schemas.microsoft.com/office/drawing/2014/main" id="{C628B3E4-804D-4CA5-A30B-8DF8678A025C}"/>
              </a:ext>
            </a:extLst>
          </p:cNvPr>
          <p:cNvPicPr preferRelativeResize="0"/>
          <p:nvPr/>
        </p:nvPicPr>
        <p:blipFill rotWithShape="1">
          <a:blip r:embed="rId4">
            <a:alphaModFix/>
          </a:blip>
          <a:srcRect b="53332"/>
          <a:stretch/>
        </p:blipFill>
        <p:spPr>
          <a:xfrm>
            <a:off x="7081285" y="-3340"/>
            <a:ext cx="2062716" cy="965853"/>
          </a:xfrm>
          <a:prstGeom prst="rect">
            <a:avLst/>
          </a:prstGeom>
          <a:noFill/>
          <a:ln>
            <a:noFill/>
          </a:ln>
        </p:spPr>
      </p:pic>
    </p:spTree>
    <p:extLst>
      <p:ext uri="{BB962C8B-B14F-4D97-AF65-F5344CB8AC3E}">
        <p14:creationId xmlns:p14="http://schemas.microsoft.com/office/powerpoint/2010/main" val="958994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107;p19">
            <a:extLst>
              <a:ext uri="{FF2B5EF4-FFF2-40B4-BE49-F238E27FC236}">
                <a16:creationId xmlns:a16="http://schemas.microsoft.com/office/drawing/2014/main" id="{DED543B6-1740-4FBA-8873-F916F966B3C9}"/>
              </a:ext>
            </a:extLst>
          </p:cNvPr>
          <p:cNvSpPr txBox="1">
            <a:spLocks noGrp="1"/>
          </p:cNvSpPr>
          <p:nvPr>
            <p:ph type="title"/>
          </p:nvPr>
        </p:nvSpPr>
        <p:spPr>
          <a:xfrm>
            <a:off x="0" y="-3891"/>
            <a:ext cx="6806215" cy="765726"/>
          </a:xfrm>
          <a:prstGeom prst="rect">
            <a:avLst/>
          </a:prstGeom>
          <a:solidFill>
            <a:srgbClr val="FFD966"/>
          </a:solid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Clr>
                <a:schemeClr val="dk1"/>
              </a:buClr>
              <a:buSzPts val="1100"/>
              <a:buFont typeface="Arial"/>
              <a:buNone/>
            </a:pPr>
            <a:r>
              <a:rPr lang="en-US" sz="3200" b="1" dirty="0">
                <a:solidFill>
                  <a:srgbClr val="999999"/>
                </a:solidFill>
                <a:latin typeface="Times New Roman"/>
                <a:ea typeface="Times New Roman"/>
                <a:cs typeface="Times New Roman"/>
                <a:sym typeface="Times New Roman"/>
              </a:rPr>
              <a:t>           </a:t>
            </a:r>
            <a:r>
              <a:rPr lang="en-US" sz="4500" b="1" dirty="0">
                <a:solidFill>
                  <a:srgbClr val="999999"/>
                </a:solidFill>
                <a:latin typeface="Times New Roman"/>
                <a:ea typeface="Times New Roman"/>
                <a:cs typeface="Times New Roman"/>
                <a:sym typeface="Times New Roman"/>
              </a:rPr>
              <a:t> </a:t>
            </a:r>
            <a:endParaRPr sz="6100" b="1" dirty="0">
              <a:solidFill>
                <a:srgbClr val="999999"/>
              </a:solidFill>
            </a:endParaRPr>
          </a:p>
        </p:txBody>
      </p:sp>
      <p:sp>
        <p:nvSpPr>
          <p:cNvPr id="10" name="Google Shape;108;p19">
            <a:extLst>
              <a:ext uri="{FF2B5EF4-FFF2-40B4-BE49-F238E27FC236}">
                <a16:creationId xmlns:a16="http://schemas.microsoft.com/office/drawing/2014/main" id="{ECA5582B-5E43-4B0F-A500-3FCA57D5D833}"/>
              </a:ext>
            </a:extLst>
          </p:cNvPr>
          <p:cNvSpPr txBox="1">
            <a:spLocks noGrp="1"/>
          </p:cNvSpPr>
          <p:nvPr>
            <p:ph type="body" idx="1"/>
          </p:nvPr>
        </p:nvSpPr>
        <p:spPr>
          <a:xfrm>
            <a:off x="1488558" y="157053"/>
            <a:ext cx="4882214" cy="451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800"/>
              <a:buNone/>
            </a:pPr>
            <a:r>
              <a:rPr lang="en-IN" b="1" dirty="0">
                <a:solidFill>
                  <a:srgbClr val="16A127"/>
                </a:solidFill>
                <a:latin typeface="Times New Roman"/>
                <a:ea typeface="Times New Roman"/>
                <a:cs typeface="Times New Roman"/>
                <a:sym typeface="Times New Roman"/>
              </a:rPr>
              <a:t>POP Conclave Groups</a:t>
            </a:r>
            <a:endParaRPr b="1" dirty="0">
              <a:solidFill>
                <a:srgbClr val="16A127"/>
              </a:solidFill>
              <a:latin typeface="Times New Roman"/>
              <a:ea typeface="Times New Roman"/>
              <a:cs typeface="Times New Roman"/>
              <a:sym typeface="Times New Roman"/>
            </a:endParaRPr>
          </a:p>
        </p:txBody>
      </p:sp>
      <p:pic>
        <p:nvPicPr>
          <p:cNvPr id="11" name="Google Shape;109;p19">
            <a:extLst>
              <a:ext uri="{FF2B5EF4-FFF2-40B4-BE49-F238E27FC236}">
                <a16:creationId xmlns:a16="http://schemas.microsoft.com/office/drawing/2014/main" id="{98BA920D-13AF-4854-8B58-B33C4E0BF35F}"/>
              </a:ext>
            </a:extLst>
          </p:cNvPr>
          <p:cNvPicPr preferRelativeResize="0"/>
          <p:nvPr/>
        </p:nvPicPr>
        <p:blipFill rotWithShape="1">
          <a:blip r:embed="rId2">
            <a:alphaModFix/>
          </a:blip>
          <a:srcRect b="53332"/>
          <a:stretch/>
        </p:blipFill>
        <p:spPr>
          <a:xfrm>
            <a:off x="6806215" y="0"/>
            <a:ext cx="2337785" cy="1137684"/>
          </a:xfrm>
          <a:prstGeom prst="rect">
            <a:avLst/>
          </a:prstGeom>
          <a:noFill/>
          <a:ln>
            <a:noFill/>
          </a:ln>
        </p:spPr>
      </p:pic>
      <p:pic>
        <p:nvPicPr>
          <p:cNvPr id="12" name="Google Shape;110;p19">
            <a:extLst>
              <a:ext uri="{FF2B5EF4-FFF2-40B4-BE49-F238E27FC236}">
                <a16:creationId xmlns:a16="http://schemas.microsoft.com/office/drawing/2014/main" id="{07597AB3-72E3-4B1B-8137-C2BBF74E5A24}"/>
              </a:ext>
            </a:extLst>
          </p:cNvPr>
          <p:cNvPicPr preferRelativeResize="0"/>
          <p:nvPr/>
        </p:nvPicPr>
        <p:blipFill rotWithShape="1">
          <a:blip r:embed="rId3">
            <a:alphaModFix/>
          </a:blip>
          <a:srcRect/>
          <a:stretch/>
        </p:blipFill>
        <p:spPr>
          <a:xfrm>
            <a:off x="322093" y="41396"/>
            <a:ext cx="844373" cy="675152"/>
          </a:xfrm>
          <a:prstGeom prst="rect">
            <a:avLst/>
          </a:prstGeom>
          <a:noFill/>
          <a:ln>
            <a:noFill/>
          </a:ln>
        </p:spPr>
      </p:pic>
      <p:sp>
        <p:nvSpPr>
          <p:cNvPr id="3" name="Slide Number Placeholder 2">
            <a:extLst>
              <a:ext uri="{FF2B5EF4-FFF2-40B4-BE49-F238E27FC236}">
                <a16:creationId xmlns:a16="http://schemas.microsoft.com/office/drawing/2014/main" id="{DD11C717-AE31-47CA-BA14-8C4D7366CDA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pic>
        <p:nvPicPr>
          <p:cNvPr id="4" name="Picture 3">
            <a:extLst>
              <a:ext uri="{FF2B5EF4-FFF2-40B4-BE49-F238E27FC236}">
                <a16:creationId xmlns:a16="http://schemas.microsoft.com/office/drawing/2014/main" id="{7D7EB819-35D2-4761-A117-93C1399DAF97}"/>
              </a:ext>
            </a:extLst>
          </p:cNvPr>
          <p:cNvPicPr>
            <a:picLocks noChangeAspect="1"/>
          </p:cNvPicPr>
          <p:nvPr/>
        </p:nvPicPr>
        <p:blipFill>
          <a:blip r:embed="rId4"/>
          <a:stretch>
            <a:fillRect/>
          </a:stretch>
        </p:blipFill>
        <p:spPr>
          <a:xfrm>
            <a:off x="197270" y="852409"/>
            <a:ext cx="6549641" cy="4204408"/>
          </a:xfrm>
          <a:prstGeom prst="rect">
            <a:avLst/>
          </a:prstGeom>
        </p:spPr>
      </p:pic>
    </p:spTree>
    <p:extLst>
      <p:ext uri="{BB962C8B-B14F-4D97-AF65-F5344CB8AC3E}">
        <p14:creationId xmlns:p14="http://schemas.microsoft.com/office/powerpoint/2010/main" val="2878618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107;p19">
            <a:extLst>
              <a:ext uri="{FF2B5EF4-FFF2-40B4-BE49-F238E27FC236}">
                <a16:creationId xmlns:a16="http://schemas.microsoft.com/office/drawing/2014/main" id="{DED543B6-1740-4FBA-8873-F916F966B3C9}"/>
              </a:ext>
            </a:extLst>
          </p:cNvPr>
          <p:cNvSpPr txBox="1">
            <a:spLocks noGrp="1"/>
          </p:cNvSpPr>
          <p:nvPr>
            <p:ph type="title"/>
          </p:nvPr>
        </p:nvSpPr>
        <p:spPr>
          <a:xfrm>
            <a:off x="0" y="-2130"/>
            <a:ext cx="6826103" cy="693397"/>
          </a:xfrm>
          <a:prstGeom prst="rect">
            <a:avLst/>
          </a:prstGeom>
          <a:solidFill>
            <a:srgbClr val="FFD966"/>
          </a:solid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Clr>
                <a:schemeClr val="dk1"/>
              </a:buClr>
              <a:buSzPts val="1100"/>
              <a:buFont typeface="Arial"/>
              <a:buNone/>
            </a:pPr>
            <a:r>
              <a:rPr lang="en-US" sz="3200" b="1" dirty="0">
                <a:solidFill>
                  <a:srgbClr val="999999"/>
                </a:solidFill>
                <a:latin typeface="Times New Roman"/>
                <a:ea typeface="Times New Roman"/>
                <a:cs typeface="Times New Roman"/>
                <a:sym typeface="Times New Roman"/>
              </a:rPr>
              <a:t>           </a:t>
            </a:r>
            <a:r>
              <a:rPr lang="en-US" sz="4500" b="1" dirty="0">
                <a:solidFill>
                  <a:srgbClr val="999999"/>
                </a:solidFill>
                <a:latin typeface="Times New Roman"/>
                <a:ea typeface="Times New Roman"/>
                <a:cs typeface="Times New Roman"/>
                <a:sym typeface="Times New Roman"/>
              </a:rPr>
              <a:t> </a:t>
            </a:r>
            <a:endParaRPr sz="6100" b="1" dirty="0">
              <a:solidFill>
                <a:srgbClr val="999999"/>
              </a:solidFill>
            </a:endParaRPr>
          </a:p>
        </p:txBody>
      </p:sp>
      <p:sp>
        <p:nvSpPr>
          <p:cNvPr id="10" name="Google Shape;108;p19">
            <a:extLst>
              <a:ext uri="{FF2B5EF4-FFF2-40B4-BE49-F238E27FC236}">
                <a16:creationId xmlns:a16="http://schemas.microsoft.com/office/drawing/2014/main" id="{ECA5582B-5E43-4B0F-A500-3FCA57D5D833}"/>
              </a:ext>
            </a:extLst>
          </p:cNvPr>
          <p:cNvSpPr txBox="1">
            <a:spLocks noGrp="1"/>
          </p:cNvSpPr>
          <p:nvPr>
            <p:ph type="body" idx="1"/>
          </p:nvPr>
        </p:nvSpPr>
        <p:spPr>
          <a:xfrm>
            <a:off x="1336155" y="148385"/>
            <a:ext cx="4882214" cy="451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800"/>
              <a:buNone/>
            </a:pPr>
            <a:r>
              <a:rPr lang="en-IN" b="1" dirty="0">
                <a:solidFill>
                  <a:srgbClr val="16A127"/>
                </a:solidFill>
                <a:latin typeface="Times New Roman"/>
                <a:ea typeface="Times New Roman"/>
                <a:cs typeface="Times New Roman"/>
                <a:sym typeface="Times New Roman"/>
              </a:rPr>
              <a:t>POP Conclave at POP Festival</a:t>
            </a:r>
            <a:endParaRPr b="1" dirty="0">
              <a:solidFill>
                <a:srgbClr val="16A127"/>
              </a:solidFill>
              <a:latin typeface="Times New Roman"/>
              <a:ea typeface="Times New Roman"/>
              <a:cs typeface="Times New Roman"/>
              <a:sym typeface="Times New Roman"/>
            </a:endParaRPr>
          </a:p>
        </p:txBody>
      </p:sp>
      <p:pic>
        <p:nvPicPr>
          <p:cNvPr id="11" name="Google Shape;109;p19">
            <a:extLst>
              <a:ext uri="{FF2B5EF4-FFF2-40B4-BE49-F238E27FC236}">
                <a16:creationId xmlns:a16="http://schemas.microsoft.com/office/drawing/2014/main" id="{98BA920D-13AF-4854-8B58-B33C4E0BF35F}"/>
              </a:ext>
            </a:extLst>
          </p:cNvPr>
          <p:cNvPicPr preferRelativeResize="0"/>
          <p:nvPr/>
        </p:nvPicPr>
        <p:blipFill rotWithShape="1">
          <a:blip r:embed="rId2">
            <a:alphaModFix/>
          </a:blip>
          <a:srcRect b="53332"/>
          <a:stretch/>
        </p:blipFill>
        <p:spPr>
          <a:xfrm>
            <a:off x="6826103" y="0"/>
            <a:ext cx="2317898" cy="1160353"/>
          </a:xfrm>
          <a:prstGeom prst="rect">
            <a:avLst/>
          </a:prstGeom>
          <a:noFill/>
          <a:ln>
            <a:noFill/>
          </a:ln>
        </p:spPr>
      </p:pic>
      <p:pic>
        <p:nvPicPr>
          <p:cNvPr id="12" name="Google Shape;110;p19">
            <a:extLst>
              <a:ext uri="{FF2B5EF4-FFF2-40B4-BE49-F238E27FC236}">
                <a16:creationId xmlns:a16="http://schemas.microsoft.com/office/drawing/2014/main" id="{07597AB3-72E3-4B1B-8137-C2BBF74E5A24}"/>
              </a:ext>
            </a:extLst>
          </p:cNvPr>
          <p:cNvPicPr preferRelativeResize="0"/>
          <p:nvPr/>
        </p:nvPicPr>
        <p:blipFill rotWithShape="1">
          <a:blip r:embed="rId3">
            <a:alphaModFix/>
          </a:blip>
          <a:srcRect/>
          <a:stretch/>
        </p:blipFill>
        <p:spPr>
          <a:xfrm>
            <a:off x="566713" y="16115"/>
            <a:ext cx="844373" cy="675152"/>
          </a:xfrm>
          <a:prstGeom prst="rect">
            <a:avLst/>
          </a:prstGeom>
          <a:noFill/>
          <a:ln>
            <a:noFill/>
          </a:ln>
        </p:spPr>
      </p:pic>
      <p:sp>
        <p:nvSpPr>
          <p:cNvPr id="3" name="Slide Number Placeholder 2">
            <a:extLst>
              <a:ext uri="{FF2B5EF4-FFF2-40B4-BE49-F238E27FC236}">
                <a16:creationId xmlns:a16="http://schemas.microsoft.com/office/drawing/2014/main" id="{DD11C717-AE31-47CA-BA14-8C4D7366CDA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sp>
        <p:nvSpPr>
          <p:cNvPr id="8" name="TextBox 7">
            <a:extLst>
              <a:ext uri="{FF2B5EF4-FFF2-40B4-BE49-F238E27FC236}">
                <a16:creationId xmlns:a16="http://schemas.microsoft.com/office/drawing/2014/main" id="{F2A7516C-E31E-4916-B571-1D7951E56B6B}"/>
              </a:ext>
            </a:extLst>
          </p:cNvPr>
          <p:cNvSpPr txBox="1"/>
          <p:nvPr/>
        </p:nvSpPr>
        <p:spPr>
          <a:xfrm>
            <a:off x="405775" y="1238347"/>
            <a:ext cx="7538483" cy="584775"/>
          </a:xfrm>
          <a:prstGeom prst="rect">
            <a:avLst/>
          </a:prstGeom>
          <a:noFill/>
        </p:spPr>
        <p:txBody>
          <a:bodyPr wrap="square" rtlCol="0">
            <a:spAutoFit/>
          </a:bodyPr>
          <a:lstStyle/>
          <a:p>
            <a:r>
              <a:rPr lang="en-IN" sz="1600" b="1" dirty="0">
                <a:solidFill>
                  <a:srgbClr val="00B050"/>
                </a:solidFill>
                <a:latin typeface="Times New Roman" panose="02020603050405020304" pitchFamily="18" charset="0"/>
                <a:cs typeface="Times New Roman" panose="02020603050405020304" pitchFamily="18" charset="0"/>
              </a:rPr>
              <a:t>Things to remember   </a:t>
            </a:r>
          </a:p>
          <a:p>
            <a:endParaRPr lang="en-IN" sz="1600" b="1" dirty="0">
              <a:solidFill>
                <a:srgbClr val="00B050"/>
              </a:solidFill>
              <a:latin typeface="Times New Roman" panose="02020603050405020304" pitchFamily="18" charset="0"/>
              <a:cs typeface="Times New Roman" panose="02020603050405020304" pitchFamily="18" charset="0"/>
            </a:endParaRPr>
          </a:p>
        </p:txBody>
      </p:sp>
      <p:pic>
        <p:nvPicPr>
          <p:cNvPr id="5" name="Graphic 4" descr="Stopwatch 25%">
            <a:extLst>
              <a:ext uri="{FF2B5EF4-FFF2-40B4-BE49-F238E27FC236}">
                <a16:creationId xmlns:a16="http://schemas.microsoft.com/office/drawing/2014/main" id="{44A5B840-BE0C-4B06-BA90-B34DE6BFC91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0121" y="2749198"/>
            <a:ext cx="914400" cy="914400"/>
          </a:xfrm>
          <a:prstGeom prst="rect">
            <a:avLst/>
          </a:prstGeom>
        </p:spPr>
      </p:pic>
      <p:pic>
        <p:nvPicPr>
          <p:cNvPr id="7" name="Graphic 6" descr="Daily calendar">
            <a:extLst>
              <a:ext uri="{FF2B5EF4-FFF2-40B4-BE49-F238E27FC236}">
                <a16:creationId xmlns:a16="http://schemas.microsoft.com/office/drawing/2014/main" id="{2B9F5E6B-0622-4B6D-8024-D6E4A52C349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91386" y="1776536"/>
            <a:ext cx="914400" cy="914400"/>
          </a:xfrm>
          <a:prstGeom prst="rect">
            <a:avLst/>
          </a:prstGeom>
        </p:spPr>
      </p:pic>
      <p:sp>
        <p:nvSpPr>
          <p:cNvPr id="14" name="TextBox 13">
            <a:extLst>
              <a:ext uri="{FF2B5EF4-FFF2-40B4-BE49-F238E27FC236}">
                <a16:creationId xmlns:a16="http://schemas.microsoft.com/office/drawing/2014/main" id="{F9E2777E-7DD2-4168-91E0-61EED6094648}"/>
              </a:ext>
            </a:extLst>
          </p:cNvPr>
          <p:cNvSpPr txBox="1"/>
          <p:nvPr/>
        </p:nvSpPr>
        <p:spPr>
          <a:xfrm>
            <a:off x="1105786" y="1992336"/>
            <a:ext cx="2671476" cy="523220"/>
          </a:xfrm>
          <a:prstGeom prst="rect">
            <a:avLst/>
          </a:prstGeom>
          <a:noFill/>
        </p:spPr>
        <p:txBody>
          <a:bodyPr wrap="square" rtlCol="0">
            <a:spAutoFit/>
          </a:bodyPr>
          <a:lstStyle/>
          <a:p>
            <a:r>
              <a:rPr lang="en-IN" b="1" dirty="0">
                <a:latin typeface="Calibri" panose="020F0502020204030204" pitchFamily="34" charset="0"/>
                <a:cs typeface="Calibri" panose="020F0502020204030204" pitchFamily="34" charset="0"/>
              </a:rPr>
              <a:t>How much time do we have ?</a:t>
            </a:r>
          </a:p>
          <a:p>
            <a:r>
              <a:rPr lang="en-IN" dirty="0">
                <a:latin typeface="Calibri" panose="020F0502020204030204" pitchFamily="34" charset="0"/>
                <a:cs typeface="Calibri" panose="020F0502020204030204" pitchFamily="34" charset="0"/>
              </a:rPr>
              <a:t>4 months to December 1</a:t>
            </a:r>
            <a:r>
              <a:rPr lang="en-IN" baseline="30000" dirty="0">
                <a:latin typeface="Calibri" panose="020F0502020204030204" pitchFamily="34" charset="0"/>
                <a:cs typeface="Calibri" panose="020F0502020204030204" pitchFamily="34" charset="0"/>
              </a:rPr>
              <a:t>st</a:t>
            </a:r>
            <a:r>
              <a:rPr lang="en-IN" dirty="0">
                <a:latin typeface="Calibri" panose="020F0502020204030204" pitchFamily="34" charset="0"/>
                <a:cs typeface="Calibri" panose="020F0502020204030204" pitchFamily="34" charset="0"/>
              </a:rPr>
              <a:t> week</a:t>
            </a:r>
          </a:p>
        </p:txBody>
      </p:sp>
      <p:sp>
        <p:nvSpPr>
          <p:cNvPr id="16" name="TextBox 15">
            <a:extLst>
              <a:ext uri="{FF2B5EF4-FFF2-40B4-BE49-F238E27FC236}">
                <a16:creationId xmlns:a16="http://schemas.microsoft.com/office/drawing/2014/main" id="{9952CE34-802C-448C-B932-B7955BA33F9A}"/>
              </a:ext>
            </a:extLst>
          </p:cNvPr>
          <p:cNvSpPr txBox="1"/>
          <p:nvPr/>
        </p:nvSpPr>
        <p:spPr>
          <a:xfrm>
            <a:off x="1105786" y="2798531"/>
            <a:ext cx="3127370" cy="954107"/>
          </a:xfrm>
          <a:prstGeom prst="rect">
            <a:avLst/>
          </a:prstGeom>
          <a:noFill/>
        </p:spPr>
        <p:txBody>
          <a:bodyPr wrap="square" rtlCol="0">
            <a:spAutoFit/>
          </a:bodyPr>
          <a:lstStyle/>
          <a:p>
            <a:r>
              <a:rPr lang="en-IN" b="1" dirty="0">
                <a:latin typeface="Calibri" panose="020F0502020204030204" pitchFamily="34" charset="0"/>
                <a:cs typeface="Calibri" panose="020F0502020204030204" pitchFamily="34" charset="0"/>
              </a:rPr>
              <a:t>How much time we can takeout to work on it ? </a:t>
            </a:r>
          </a:p>
          <a:p>
            <a:r>
              <a:rPr lang="en-IN" dirty="0">
                <a:latin typeface="Calibri" panose="020F0502020204030204" pitchFamily="34" charset="0"/>
                <a:cs typeface="Calibri" panose="020F0502020204030204" pitchFamily="34" charset="0"/>
              </a:rPr>
              <a:t>Monthly/ bi-weekly meetings to re-group together </a:t>
            </a:r>
          </a:p>
        </p:txBody>
      </p:sp>
      <p:pic>
        <p:nvPicPr>
          <p:cNvPr id="18" name="Graphic 17" descr="Cycle with people">
            <a:extLst>
              <a:ext uri="{FF2B5EF4-FFF2-40B4-BE49-F238E27FC236}">
                <a16:creationId xmlns:a16="http://schemas.microsoft.com/office/drawing/2014/main" id="{074B625E-B90F-4A56-968B-1E6EA30B652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70121" y="3881174"/>
            <a:ext cx="914400" cy="914400"/>
          </a:xfrm>
          <a:prstGeom prst="rect">
            <a:avLst/>
          </a:prstGeom>
        </p:spPr>
      </p:pic>
      <p:sp>
        <p:nvSpPr>
          <p:cNvPr id="20" name="TextBox 19">
            <a:extLst>
              <a:ext uri="{FF2B5EF4-FFF2-40B4-BE49-F238E27FC236}">
                <a16:creationId xmlns:a16="http://schemas.microsoft.com/office/drawing/2014/main" id="{25D3DFF5-67FC-4D23-A7CE-A18AFF51350D}"/>
              </a:ext>
            </a:extLst>
          </p:cNvPr>
          <p:cNvSpPr txBox="1"/>
          <p:nvPr/>
        </p:nvSpPr>
        <p:spPr>
          <a:xfrm>
            <a:off x="1084521" y="4171068"/>
            <a:ext cx="2671476" cy="523220"/>
          </a:xfrm>
          <a:prstGeom prst="rect">
            <a:avLst/>
          </a:prstGeom>
          <a:noFill/>
        </p:spPr>
        <p:txBody>
          <a:bodyPr wrap="square" rtlCol="0">
            <a:spAutoFit/>
          </a:bodyPr>
          <a:lstStyle/>
          <a:p>
            <a:r>
              <a:rPr lang="en-IN" b="1" dirty="0">
                <a:latin typeface="Calibri" panose="020F0502020204030204" pitchFamily="34" charset="0"/>
                <a:cs typeface="Calibri" panose="020F0502020204030204" pitchFamily="34" charset="0"/>
              </a:rPr>
              <a:t>Whose session will it be? </a:t>
            </a:r>
          </a:p>
          <a:p>
            <a:r>
              <a:rPr lang="en-IN" dirty="0">
                <a:latin typeface="Calibri" panose="020F0502020204030204" pitchFamily="34" charset="0"/>
                <a:cs typeface="Calibri" panose="020F0502020204030204" pitchFamily="34" charset="0"/>
              </a:rPr>
              <a:t>Your Conclave group  </a:t>
            </a:r>
          </a:p>
        </p:txBody>
      </p:sp>
      <p:pic>
        <p:nvPicPr>
          <p:cNvPr id="22" name="Graphic 21" descr="Thought">
            <a:extLst>
              <a:ext uri="{FF2B5EF4-FFF2-40B4-BE49-F238E27FC236}">
                <a16:creationId xmlns:a16="http://schemas.microsoft.com/office/drawing/2014/main" id="{878AC462-7E41-49C0-B469-21C265ED3C8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650887" y="2934371"/>
            <a:ext cx="914400" cy="914400"/>
          </a:xfrm>
          <a:prstGeom prst="rect">
            <a:avLst/>
          </a:prstGeom>
        </p:spPr>
      </p:pic>
      <p:pic>
        <p:nvPicPr>
          <p:cNvPr id="24" name="Graphic 23" descr="Questions">
            <a:extLst>
              <a:ext uri="{FF2B5EF4-FFF2-40B4-BE49-F238E27FC236}">
                <a16:creationId xmlns:a16="http://schemas.microsoft.com/office/drawing/2014/main" id="{34022BA0-C8F4-4900-8D9A-B702FDC72BB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680081" y="1775668"/>
            <a:ext cx="914400" cy="914400"/>
          </a:xfrm>
          <a:prstGeom prst="rect">
            <a:avLst/>
          </a:prstGeom>
        </p:spPr>
      </p:pic>
      <p:sp>
        <p:nvSpPr>
          <p:cNvPr id="28" name="TextBox 27">
            <a:extLst>
              <a:ext uri="{FF2B5EF4-FFF2-40B4-BE49-F238E27FC236}">
                <a16:creationId xmlns:a16="http://schemas.microsoft.com/office/drawing/2014/main" id="{AFE4B110-45D9-49A3-8ED2-2FDA9826A712}"/>
              </a:ext>
            </a:extLst>
          </p:cNvPr>
          <p:cNvSpPr txBox="1"/>
          <p:nvPr/>
        </p:nvSpPr>
        <p:spPr>
          <a:xfrm>
            <a:off x="5594481" y="1739394"/>
            <a:ext cx="3237807" cy="954107"/>
          </a:xfrm>
          <a:prstGeom prst="rect">
            <a:avLst/>
          </a:prstGeom>
          <a:noFill/>
        </p:spPr>
        <p:txBody>
          <a:bodyPr wrap="square" rtlCol="0">
            <a:spAutoFit/>
          </a:bodyPr>
          <a:lstStyle/>
          <a:p>
            <a:r>
              <a:rPr lang="en-IN" b="1" dirty="0">
                <a:latin typeface="Calibri" panose="020F0502020204030204" pitchFamily="34" charset="0"/>
                <a:cs typeface="Calibri" panose="020F0502020204030204" pitchFamily="34" charset="0"/>
              </a:rPr>
              <a:t>How will we be involved as a group ?</a:t>
            </a:r>
          </a:p>
          <a:p>
            <a:r>
              <a:rPr lang="en-IN" dirty="0">
                <a:latin typeface="Calibri" panose="020F0502020204030204" pitchFamily="34" charset="0"/>
                <a:cs typeface="Calibri" panose="020F0502020204030204" pitchFamily="34" charset="0"/>
              </a:rPr>
              <a:t>Your idea and your execution, POP Movement will provide all resources and mentorship </a:t>
            </a:r>
          </a:p>
        </p:txBody>
      </p:sp>
      <p:sp>
        <p:nvSpPr>
          <p:cNvPr id="30" name="TextBox 29">
            <a:extLst>
              <a:ext uri="{FF2B5EF4-FFF2-40B4-BE49-F238E27FC236}">
                <a16:creationId xmlns:a16="http://schemas.microsoft.com/office/drawing/2014/main" id="{827989D3-7BA7-47FB-AE52-D688DC1CCAF8}"/>
              </a:ext>
            </a:extLst>
          </p:cNvPr>
          <p:cNvSpPr txBox="1"/>
          <p:nvPr/>
        </p:nvSpPr>
        <p:spPr>
          <a:xfrm>
            <a:off x="5594481" y="2860650"/>
            <a:ext cx="3237807" cy="954107"/>
          </a:xfrm>
          <a:prstGeom prst="rect">
            <a:avLst/>
          </a:prstGeom>
          <a:noFill/>
        </p:spPr>
        <p:txBody>
          <a:bodyPr wrap="square" rtlCol="0">
            <a:spAutoFit/>
          </a:bodyPr>
          <a:lstStyle/>
          <a:p>
            <a:r>
              <a:rPr lang="en-IN" b="1" dirty="0">
                <a:latin typeface="Calibri" panose="020F0502020204030204" pitchFamily="34" charset="0"/>
                <a:cs typeface="Calibri" panose="020F0502020204030204" pitchFamily="34" charset="0"/>
              </a:rPr>
              <a:t>Who will design the sessions ?</a:t>
            </a:r>
          </a:p>
          <a:p>
            <a:r>
              <a:rPr lang="en-IN" dirty="0">
                <a:latin typeface="Calibri" panose="020F0502020204030204" pitchFamily="34" charset="0"/>
                <a:cs typeface="Calibri" panose="020F0502020204030204" pitchFamily="34" charset="0"/>
              </a:rPr>
              <a:t>Weave in your  own design (a game session, technology marathon, dialogues, business hubs, educational workshops)</a:t>
            </a:r>
          </a:p>
        </p:txBody>
      </p:sp>
      <p:sp>
        <p:nvSpPr>
          <p:cNvPr id="32" name="TextBox 31">
            <a:extLst>
              <a:ext uri="{FF2B5EF4-FFF2-40B4-BE49-F238E27FC236}">
                <a16:creationId xmlns:a16="http://schemas.microsoft.com/office/drawing/2014/main" id="{C31C2EB0-5AAE-425E-AB0A-00DC6C796CC3}"/>
              </a:ext>
            </a:extLst>
          </p:cNvPr>
          <p:cNvSpPr txBox="1"/>
          <p:nvPr/>
        </p:nvSpPr>
        <p:spPr>
          <a:xfrm>
            <a:off x="5594481" y="4073220"/>
            <a:ext cx="3237807" cy="738664"/>
          </a:xfrm>
          <a:prstGeom prst="rect">
            <a:avLst/>
          </a:prstGeom>
          <a:noFill/>
        </p:spPr>
        <p:txBody>
          <a:bodyPr wrap="square" rtlCol="0">
            <a:spAutoFit/>
          </a:bodyPr>
          <a:lstStyle/>
          <a:p>
            <a:r>
              <a:rPr lang="en-IN" b="1" dirty="0">
                <a:latin typeface="Calibri" panose="020F0502020204030204" pitchFamily="34" charset="0"/>
                <a:cs typeface="Calibri" panose="020F0502020204030204" pitchFamily="34" charset="0"/>
              </a:rPr>
              <a:t>What will be the topic of the sessions? </a:t>
            </a:r>
          </a:p>
          <a:p>
            <a:r>
              <a:rPr lang="en-IN" dirty="0">
                <a:latin typeface="Calibri" panose="020F0502020204030204" pitchFamily="34" charset="0"/>
                <a:cs typeface="Calibri" panose="020F0502020204030204" pitchFamily="34" charset="0"/>
              </a:rPr>
              <a:t>You can name the session as per the design keeping the theme alive </a:t>
            </a:r>
          </a:p>
        </p:txBody>
      </p:sp>
      <p:pic>
        <p:nvPicPr>
          <p:cNvPr id="36" name="Graphic 35" descr="Checklist">
            <a:extLst>
              <a:ext uri="{FF2B5EF4-FFF2-40B4-BE49-F238E27FC236}">
                <a16:creationId xmlns:a16="http://schemas.microsoft.com/office/drawing/2014/main" id="{08619E9C-394D-4B62-AB1F-92CA7EB8AF1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680081" y="3975478"/>
            <a:ext cx="914400" cy="914400"/>
          </a:xfrm>
          <a:prstGeom prst="rect">
            <a:avLst/>
          </a:prstGeom>
        </p:spPr>
      </p:pic>
    </p:spTree>
    <p:extLst>
      <p:ext uri="{BB962C8B-B14F-4D97-AF65-F5344CB8AC3E}">
        <p14:creationId xmlns:p14="http://schemas.microsoft.com/office/powerpoint/2010/main" val="997317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107;p19">
            <a:extLst>
              <a:ext uri="{FF2B5EF4-FFF2-40B4-BE49-F238E27FC236}">
                <a16:creationId xmlns:a16="http://schemas.microsoft.com/office/drawing/2014/main" id="{DED543B6-1740-4FBA-8873-F916F966B3C9}"/>
              </a:ext>
            </a:extLst>
          </p:cNvPr>
          <p:cNvSpPr txBox="1">
            <a:spLocks noGrp="1"/>
          </p:cNvSpPr>
          <p:nvPr>
            <p:ph type="title"/>
          </p:nvPr>
        </p:nvSpPr>
        <p:spPr>
          <a:xfrm>
            <a:off x="0" y="8601"/>
            <a:ext cx="6651425" cy="733536"/>
          </a:xfrm>
          <a:prstGeom prst="rect">
            <a:avLst/>
          </a:prstGeom>
          <a:solidFill>
            <a:srgbClr val="FFD966"/>
          </a:solid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Clr>
                <a:schemeClr val="dk1"/>
              </a:buClr>
              <a:buSzPts val="1100"/>
              <a:buFont typeface="Arial"/>
              <a:buNone/>
            </a:pPr>
            <a:r>
              <a:rPr lang="en-US" sz="3200" b="1">
                <a:solidFill>
                  <a:srgbClr val="999999"/>
                </a:solidFill>
                <a:latin typeface="Times New Roman"/>
                <a:ea typeface="Times New Roman"/>
                <a:cs typeface="Times New Roman"/>
                <a:sym typeface="Times New Roman"/>
              </a:rPr>
              <a:t>           </a:t>
            </a:r>
            <a:r>
              <a:rPr lang="en-US" sz="4500" b="1">
                <a:solidFill>
                  <a:srgbClr val="999999"/>
                </a:solidFill>
                <a:latin typeface="Times New Roman"/>
                <a:ea typeface="Times New Roman"/>
                <a:cs typeface="Times New Roman"/>
                <a:sym typeface="Times New Roman"/>
              </a:rPr>
              <a:t> </a:t>
            </a:r>
            <a:endParaRPr sz="6100" b="1">
              <a:solidFill>
                <a:srgbClr val="999999"/>
              </a:solidFill>
            </a:endParaRPr>
          </a:p>
        </p:txBody>
      </p:sp>
      <p:sp>
        <p:nvSpPr>
          <p:cNvPr id="10" name="Google Shape;108;p19">
            <a:extLst>
              <a:ext uri="{FF2B5EF4-FFF2-40B4-BE49-F238E27FC236}">
                <a16:creationId xmlns:a16="http://schemas.microsoft.com/office/drawing/2014/main" id="{ECA5582B-5E43-4B0F-A500-3FCA57D5D833}"/>
              </a:ext>
            </a:extLst>
          </p:cNvPr>
          <p:cNvSpPr txBox="1">
            <a:spLocks noGrp="1"/>
          </p:cNvSpPr>
          <p:nvPr>
            <p:ph type="body" idx="1"/>
          </p:nvPr>
        </p:nvSpPr>
        <p:spPr>
          <a:xfrm>
            <a:off x="1655923" y="105300"/>
            <a:ext cx="4882214" cy="451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800"/>
              <a:buNone/>
            </a:pPr>
            <a:r>
              <a:rPr lang="en-IN" b="1" dirty="0">
                <a:solidFill>
                  <a:srgbClr val="16A127"/>
                </a:solidFill>
                <a:latin typeface="Times New Roman"/>
                <a:ea typeface="Times New Roman"/>
                <a:cs typeface="Times New Roman"/>
                <a:sym typeface="Times New Roman"/>
              </a:rPr>
              <a:t>POP Conclave at POP Festival</a:t>
            </a:r>
            <a:endParaRPr b="1" dirty="0">
              <a:solidFill>
                <a:srgbClr val="16A127"/>
              </a:solidFill>
              <a:latin typeface="Times New Roman"/>
              <a:ea typeface="Times New Roman"/>
              <a:cs typeface="Times New Roman"/>
              <a:sym typeface="Times New Roman"/>
            </a:endParaRPr>
          </a:p>
        </p:txBody>
      </p:sp>
      <p:pic>
        <p:nvPicPr>
          <p:cNvPr id="11" name="Google Shape;109;p19">
            <a:extLst>
              <a:ext uri="{FF2B5EF4-FFF2-40B4-BE49-F238E27FC236}">
                <a16:creationId xmlns:a16="http://schemas.microsoft.com/office/drawing/2014/main" id="{98BA920D-13AF-4854-8B58-B33C4E0BF35F}"/>
              </a:ext>
            </a:extLst>
          </p:cNvPr>
          <p:cNvPicPr preferRelativeResize="0"/>
          <p:nvPr/>
        </p:nvPicPr>
        <p:blipFill rotWithShape="1">
          <a:blip r:embed="rId2">
            <a:alphaModFix/>
          </a:blip>
          <a:srcRect b="53332"/>
          <a:stretch/>
        </p:blipFill>
        <p:spPr>
          <a:xfrm>
            <a:off x="6651426" y="-13231"/>
            <a:ext cx="2492574" cy="1195448"/>
          </a:xfrm>
          <a:prstGeom prst="rect">
            <a:avLst/>
          </a:prstGeom>
          <a:noFill/>
          <a:ln>
            <a:noFill/>
          </a:ln>
        </p:spPr>
      </p:pic>
      <p:pic>
        <p:nvPicPr>
          <p:cNvPr id="12" name="Google Shape;110;p19">
            <a:extLst>
              <a:ext uri="{FF2B5EF4-FFF2-40B4-BE49-F238E27FC236}">
                <a16:creationId xmlns:a16="http://schemas.microsoft.com/office/drawing/2014/main" id="{07597AB3-72E3-4B1B-8137-C2BBF74E5A24}"/>
              </a:ext>
            </a:extLst>
          </p:cNvPr>
          <p:cNvPicPr preferRelativeResize="0"/>
          <p:nvPr/>
        </p:nvPicPr>
        <p:blipFill rotWithShape="1">
          <a:blip r:embed="rId3">
            <a:alphaModFix/>
          </a:blip>
          <a:srcRect/>
          <a:stretch/>
        </p:blipFill>
        <p:spPr>
          <a:xfrm>
            <a:off x="405775" y="66985"/>
            <a:ext cx="844373" cy="675152"/>
          </a:xfrm>
          <a:prstGeom prst="rect">
            <a:avLst/>
          </a:prstGeom>
          <a:noFill/>
          <a:ln>
            <a:noFill/>
          </a:ln>
        </p:spPr>
      </p:pic>
      <p:sp>
        <p:nvSpPr>
          <p:cNvPr id="3" name="Slide Number Placeholder 2">
            <a:extLst>
              <a:ext uri="{FF2B5EF4-FFF2-40B4-BE49-F238E27FC236}">
                <a16:creationId xmlns:a16="http://schemas.microsoft.com/office/drawing/2014/main" id="{DD11C717-AE31-47CA-BA14-8C4D7366CDA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sp>
        <p:nvSpPr>
          <p:cNvPr id="14" name="TextBox 13">
            <a:extLst>
              <a:ext uri="{FF2B5EF4-FFF2-40B4-BE49-F238E27FC236}">
                <a16:creationId xmlns:a16="http://schemas.microsoft.com/office/drawing/2014/main" id="{F9E2777E-7DD2-4168-91E0-61EED6094648}"/>
              </a:ext>
            </a:extLst>
          </p:cNvPr>
          <p:cNvSpPr txBox="1"/>
          <p:nvPr/>
        </p:nvSpPr>
        <p:spPr>
          <a:xfrm>
            <a:off x="1148316" y="1879252"/>
            <a:ext cx="3519377" cy="1384995"/>
          </a:xfrm>
          <a:prstGeom prst="rect">
            <a:avLst/>
          </a:prstGeom>
          <a:noFill/>
        </p:spPr>
        <p:txBody>
          <a:bodyPr wrap="square" rtlCol="0">
            <a:spAutoFit/>
          </a:bodyPr>
          <a:lstStyle/>
          <a:p>
            <a:r>
              <a:rPr lang="en-IN" b="1" dirty="0">
                <a:latin typeface="Calibri" panose="020F0502020204030204" pitchFamily="34" charset="0"/>
                <a:cs typeface="Calibri" panose="020F0502020204030204" pitchFamily="34" charset="0"/>
              </a:rPr>
              <a:t>How are we going to involve other stakeholders?</a:t>
            </a:r>
          </a:p>
          <a:p>
            <a:r>
              <a:rPr lang="en-IN" dirty="0">
                <a:latin typeface="Calibri" panose="020F0502020204030204" pitchFamily="34" charset="0"/>
                <a:cs typeface="Calibri" panose="020F0502020204030204" pitchFamily="34" charset="0"/>
              </a:rPr>
              <a:t>Do your research, collect and collate the data and provide it to  the POP team. POP Movement will send out invitations and coordinate the arrangement.</a:t>
            </a:r>
          </a:p>
        </p:txBody>
      </p:sp>
      <p:sp>
        <p:nvSpPr>
          <p:cNvPr id="16" name="TextBox 15">
            <a:extLst>
              <a:ext uri="{FF2B5EF4-FFF2-40B4-BE49-F238E27FC236}">
                <a16:creationId xmlns:a16="http://schemas.microsoft.com/office/drawing/2014/main" id="{9952CE34-802C-448C-B932-B7955BA33F9A}"/>
              </a:ext>
            </a:extLst>
          </p:cNvPr>
          <p:cNvSpPr txBox="1"/>
          <p:nvPr/>
        </p:nvSpPr>
        <p:spPr>
          <a:xfrm>
            <a:off x="1084521" y="3355519"/>
            <a:ext cx="3321852" cy="1600438"/>
          </a:xfrm>
          <a:prstGeom prst="rect">
            <a:avLst/>
          </a:prstGeom>
          <a:noFill/>
        </p:spPr>
        <p:txBody>
          <a:bodyPr wrap="square" rtlCol="0">
            <a:spAutoFit/>
          </a:bodyPr>
          <a:lstStyle/>
          <a:p>
            <a:r>
              <a:rPr lang="en-IN" b="1" dirty="0">
                <a:latin typeface="Calibri" panose="020F0502020204030204" pitchFamily="34" charset="0"/>
                <a:cs typeface="Calibri" panose="020F0502020204030204" pitchFamily="34" charset="0"/>
              </a:rPr>
              <a:t>How can we highlight our own projects? </a:t>
            </a:r>
            <a:r>
              <a:rPr lang="en-IN" dirty="0">
                <a:latin typeface="Calibri" panose="020F0502020204030204" pitchFamily="34" charset="0"/>
                <a:cs typeface="Calibri" panose="020F0502020204030204" pitchFamily="34" charset="0"/>
              </a:rPr>
              <a:t>You can design the session in a manner that requires you to present your projects during the session. Otherwise, you may submit your projects to be presented at the main platform provided at the POP Festival (More info to be shared soon)</a:t>
            </a:r>
          </a:p>
        </p:txBody>
      </p:sp>
      <p:sp>
        <p:nvSpPr>
          <p:cNvPr id="20" name="TextBox 19">
            <a:extLst>
              <a:ext uri="{FF2B5EF4-FFF2-40B4-BE49-F238E27FC236}">
                <a16:creationId xmlns:a16="http://schemas.microsoft.com/office/drawing/2014/main" id="{25D3DFF5-67FC-4D23-A7CE-A18AFF51350D}"/>
              </a:ext>
            </a:extLst>
          </p:cNvPr>
          <p:cNvSpPr txBox="1"/>
          <p:nvPr/>
        </p:nvSpPr>
        <p:spPr>
          <a:xfrm>
            <a:off x="5539562" y="1792790"/>
            <a:ext cx="3434317" cy="1384995"/>
          </a:xfrm>
          <a:prstGeom prst="rect">
            <a:avLst/>
          </a:prstGeom>
          <a:noFill/>
        </p:spPr>
        <p:txBody>
          <a:bodyPr wrap="square" rtlCol="0">
            <a:spAutoFit/>
          </a:bodyPr>
          <a:lstStyle/>
          <a:p>
            <a:r>
              <a:rPr lang="en-IN" b="1" dirty="0">
                <a:latin typeface="Calibri" panose="020F0502020204030204" pitchFamily="34" charset="0"/>
                <a:cs typeface="Calibri" panose="020F0502020204030204" pitchFamily="34" charset="0"/>
              </a:rPr>
              <a:t>Can we add more people to work with us? </a:t>
            </a:r>
          </a:p>
          <a:p>
            <a:r>
              <a:rPr lang="en-IN" dirty="0">
                <a:latin typeface="Calibri" panose="020F0502020204030204" pitchFamily="34" charset="0"/>
                <a:cs typeface="Calibri" panose="020F0502020204030204" pitchFamily="34" charset="0"/>
              </a:rPr>
              <a:t>The aim of this project is to mobilize young people to take action. What could be better than engaging more people in the process! A formal introduction of the new member will take place if anybody is mobilized </a:t>
            </a:r>
          </a:p>
        </p:txBody>
      </p:sp>
      <p:pic>
        <p:nvPicPr>
          <p:cNvPr id="2" name="Graphic 1" descr="Customer review">
            <a:extLst>
              <a:ext uri="{FF2B5EF4-FFF2-40B4-BE49-F238E27FC236}">
                <a16:creationId xmlns:a16="http://schemas.microsoft.com/office/drawing/2014/main" id="{6BC32A04-18C3-4407-9ED2-735B101C1FD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0121" y="3486963"/>
            <a:ext cx="914400" cy="914400"/>
          </a:xfrm>
          <a:prstGeom prst="rect">
            <a:avLst/>
          </a:prstGeom>
        </p:spPr>
      </p:pic>
      <p:pic>
        <p:nvPicPr>
          <p:cNvPr id="4" name="Graphic 3" descr="Boardroom">
            <a:extLst>
              <a:ext uri="{FF2B5EF4-FFF2-40B4-BE49-F238E27FC236}">
                <a16:creationId xmlns:a16="http://schemas.microsoft.com/office/drawing/2014/main" id="{C236B0FB-9EF7-4E1E-A003-34F34866F69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70121" y="1903947"/>
            <a:ext cx="914400" cy="914400"/>
          </a:xfrm>
          <a:prstGeom prst="rect">
            <a:avLst/>
          </a:prstGeom>
        </p:spPr>
      </p:pic>
      <p:pic>
        <p:nvPicPr>
          <p:cNvPr id="13" name="Graphic 12" descr="Follow">
            <a:extLst>
              <a:ext uri="{FF2B5EF4-FFF2-40B4-BE49-F238E27FC236}">
                <a16:creationId xmlns:a16="http://schemas.microsoft.com/office/drawing/2014/main" id="{4F5222A0-87E5-468A-A3D4-5B133A306C3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731488" y="2015378"/>
            <a:ext cx="851833" cy="851833"/>
          </a:xfrm>
          <a:prstGeom prst="rect">
            <a:avLst/>
          </a:prstGeom>
        </p:spPr>
      </p:pic>
      <p:sp>
        <p:nvSpPr>
          <p:cNvPr id="5" name="TextBox 4">
            <a:extLst>
              <a:ext uri="{FF2B5EF4-FFF2-40B4-BE49-F238E27FC236}">
                <a16:creationId xmlns:a16="http://schemas.microsoft.com/office/drawing/2014/main" id="{E4770428-505E-4017-AB99-8BDAA186136B}"/>
              </a:ext>
            </a:extLst>
          </p:cNvPr>
          <p:cNvSpPr txBox="1"/>
          <p:nvPr/>
        </p:nvSpPr>
        <p:spPr>
          <a:xfrm>
            <a:off x="405775" y="1238347"/>
            <a:ext cx="7538483" cy="584775"/>
          </a:xfrm>
          <a:prstGeom prst="rect">
            <a:avLst/>
          </a:prstGeom>
          <a:noFill/>
        </p:spPr>
        <p:txBody>
          <a:bodyPr wrap="square" rtlCol="0">
            <a:spAutoFit/>
          </a:bodyPr>
          <a:lstStyle/>
          <a:p>
            <a:r>
              <a:rPr lang="en-IN" sz="1600" b="1" dirty="0">
                <a:solidFill>
                  <a:srgbClr val="00B050"/>
                </a:solidFill>
                <a:latin typeface="Times New Roman" panose="02020603050405020304" pitchFamily="18" charset="0"/>
                <a:cs typeface="Times New Roman" panose="02020603050405020304" pitchFamily="18" charset="0"/>
              </a:rPr>
              <a:t>Things to remember   </a:t>
            </a:r>
          </a:p>
          <a:p>
            <a:endParaRPr lang="en-IN" sz="1600"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4779431"/>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2321</TotalTime>
  <Words>891</Words>
  <Application>Microsoft Office PowerPoint</Application>
  <PresentationFormat>On-screen Show (16:9)</PresentationFormat>
  <Paragraphs>144</Paragraphs>
  <Slides>10</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Abadi</vt:lpstr>
      <vt:lpstr>Arial</vt:lpstr>
      <vt:lpstr>Calibri</vt:lpstr>
      <vt:lpstr>Times New Roman</vt:lpstr>
      <vt:lpstr>Wingdings</vt:lpstr>
      <vt:lpstr>Simple Light</vt:lpstr>
      <vt:lpstr>PowerPoint Presentation</vt:lpstr>
      <vt:lpstr>            </vt:lpstr>
      <vt:lpstr>            </vt:lpstr>
      <vt:lpstr>           </vt:lpstr>
      <vt:lpstr>PowerPoint Presentation</vt:lpstr>
      <vt:lpstr>            </vt:lpstr>
      <vt:lpstr>            </vt:lpstr>
      <vt:lpstr>            </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Kushagra Pathak</cp:lastModifiedBy>
  <cp:revision>104</cp:revision>
  <dcterms:modified xsi:type="dcterms:W3CDTF">2020-09-01T20:03:43Z</dcterms:modified>
</cp:coreProperties>
</file>