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sldIdLst>
    <p:sldId id="256" r:id="rId3"/>
    <p:sldId id="282" r:id="rId4"/>
    <p:sldId id="283" r:id="rId5"/>
    <p:sldId id="284" r:id="rId6"/>
    <p:sldId id="277" r:id="rId7"/>
    <p:sldId id="280" r:id="rId8"/>
    <p:sldId id="281" r:id="rId9"/>
    <p:sldId id="279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28" autoAdjust="0"/>
  </p:normalViewPr>
  <p:slideViewPr>
    <p:cSldViewPr snapToGrid="0" snapToObjects="1">
      <p:cViewPr varScale="1">
        <p:scale>
          <a:sx n="55" d="100"/>
          <a:sy n="55" d="100"/>
        </p:scale>
        <p:origin x="14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DB13-9AAD-0B44-BC3F-4EF3E48B3135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4551-53CE-2F42-97BB-FBE615C974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181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DB13-9AAD-0B44-BC3F-4EF3E48B3135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4551-53CE-2F42-97BB-FBE615C974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359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DB13-9AAD-0B44-BC3F-4EF3E48B3135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4551-53CE-2F42-97BB-FBE615C974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979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DB13-9AAD-0B44-BC3F-4EF3E48B3135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4551-53CE-2F42-97BB-FBE615C974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2458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7 Imagen" descr="fond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96752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="1">
                <a:solidFill>
                  <a:srgbClr val="008000"/>
                </a:solidFill>
                <a:latin typeface="Avenir Medium"/>
                <a:cs typeface="Avenir Medium"/>
              </a:defRPr>
            </a:lvl1pPr>
          </a:lstStyle>
          <a:p>
            <a:r>
              <a:rPr lang="es-ES" dirty="0" smtClean="0"/>
              <a:t>POP DIVING IPN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906540" y="6356350"/>
            <a:ext cx="3297336" cy="365125"/>
          </a:xfrm>
        </p:spPr>
        <p:txBody>
          <a:bodyPr/>
          <a:lstStyle/>
          <a:p>
            <a:r>
              <a:rPr lang="es-ES" dirty="0" smtClean="0"/>
              <a:t>Comité de Control de Buceo Científico del I.P.N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9333-AC20-F749-932B-5A923DF13AC1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94200"/>
          </a:xfrm>
          <a:ln>
            <a:noFill/>
          </a:ln>
          <a:effectLst/>
        </p:spPr>
        <p:txBody>
          <a:bodyPr/>
          <a:lstStyle>
            <a:lvl1pPr>
              <a:lnSpc>
                <a:spcPct val="14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defRPr>
            </a:lvl1pPr>
            <a:lvl2pPr>
              <a:lnSpc>
                <a:spcPct val="110000"/>
              </a:lnSpc>
              <a:defRPr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defRPr>
            </a:lvl2pPr>
            <a:lvl3pPr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defRPr>
            </a:lvl3pPr>
            <a:lvl4pPr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Century Gothic"/>
                <a:cs typeface="Century Gothic"/>
              </a:defRPr>
            </a:lvl4pPr>
            <a:lvl5pPr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pic>
        <p:nvPicPr>
          <p:cNvPr id="6" name="Imagen 5" descr="LOGO-POLI-Blanc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6" y="168052"/>
            <a:ext cx="633934" cy="939334"/>
          </a:xfrm>
          <a:prstGeom prst="rect">
            <a:avLst/>
          </a:prstGeom>
        </p:spPr>
      </p:pic>
      <p:pic>
        <p:nvPicPr>
          <p:cNvPr id="7" name="Imagen 6" descr="POPO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676833"/>
            <a:ext cx="1752601" cy="13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29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FF-FF2A-BF41-A71B-818F91A9B93C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9333-AC20-F749-932B-5A923DF13AC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2093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7 Imagen" descr="fond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96752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="1">
                <a:solidFill>
                  <a:srgbClr val="008000"/>
                </a:solidFill>
                <a:latin typeface="Avenir Medium"/>
                <a:cs typeface="Avenir Medium"/>
              </a:defRPr>
            </a:lvl1pPr>
          </a:lstStyle>
          <a:p>
            <a:r>
              <a:rPr lang="es-ES" dirty="0" smtClean="0"/>
              <a:t>POP DIVING IPN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906540" y="6356350"/>
            <a:ext cx="3297336" cy="365125"/>
          </a:xfrm>
        </p:spPr>
        <p:txBody>
          <a:bodyPr/>
          <a:lstStyle/>
          <a:p>
            <a:r>
              <a:rPr lang="es-ES" dirty="0" smtClean="0"/>
              <a:t>Comité de Control de Buceo Científico del I.P.N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9333-AC20-F749-932B-5A923DF13AC1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94200"/>
          </a:xfrm>
          <a:ln>
            <a:noFill/>
          </a:ln>
          <a:effectLst/>
        </p:spPr>
        <p:txBody>
          <a:bodyPr/>
          <a:lstStyle>
            <a:lvl1pPr>
              <a:lnSpc>
                <a:spcPct val="14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defRPr>
            </a:lvl1pPr>
            <a:lvl2pPr>
              <a:lnSpc>
                <a:spcPct val="110000"/>
              </a:lnSpc>
              <a:defRPr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defRPr>
            </a:lvl2pPr>
            <a:lvl3pPr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defRPr>
            </a:lvl3pPr>
            <a:lvl4pPr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Century Gothic"/>
                <a:cs typeface="Century Gothic"/>
              </a:defRPr>
            </a:lvl4pPr>
            <a:lvl5pPr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pic>
        <p:nvPicPr>
          <p:cNvPr id="6" name="Imagen 5" descr="LOGO-POLI-Blanc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6" y="168052"/>
            <a:ext cx="633934" cy="939334"/>
          </a:xfrm>
          <a:prstGeom prst="rect">
            <a:avLst/>
          </a:prstGeom>
        </p:spPr>
      </p:pic>
      <p:pic>
        <p:nvPicPr>
          <p:cNvPr id="7" name="Imagen 6" descr="POPO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676833"/>
            <a:ext cx="1752601" cy="13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20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FF-FF2A-BF41-A71B-818F91A9B93C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9333-AC20-F749-932B-5A923DF13AC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6514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ELLEOK.jpg"/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6"/>
            <a:ext cx="9190463" cy="686146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73219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 dirty="0" smtClean="0"/>
              <a:t>Comité de control de buceo científico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324749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n>
                  <a:solidFill>
                    <a:schemeClr val="tx1">
                      <a:lumMod val="95000"/>
                      <a:lumOff val="5000"/>
                      <a:alpha val="54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71525" dist="1854200" dir="3120000" algn="tl" rotWithShape="0">
                    <a:schemeClr val="tx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Asociación de Actividades Subacuáticas del Instituto Politécnico Nacional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FF-FF2A-BF41-A71B-818F91A9B93C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9333-AC20-F749-932B-5A923DF13AC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3079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FF-FF2A-BF41-A71B-818F91A9B93C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9333-AC20-F749-932B-5A923DF13AC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8050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FF-FF2A-BF41-A71B-818F91A9B93C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9333-AC20-F749-932B-5A923DF13AC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175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DB13-9AAD-0B44-BC3F-4EF3E48B3135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4551-53CE-2F42-97BB-FBE615C974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61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FF-FF2A-BF41-A71B-818F91A9B93C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9333-AC20-F749-932B-5A923DF13AC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2447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FF-FF2A-BF41-A71B-818F91A9B93C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9333-AC20-F749-932B-5A923DF13AC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0693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FF-FF2A-BF41-A71B-818F91A9B93C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9333-AC20-F749-932B-5A923DF13AC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4291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FF-FF2A-BF41-A71B-818F91A9B93C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9333-AC20-F749-932B-5A923DF13AC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8530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FF-FF2A-BF41-A71B-818F91A9B93C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9333-AC20-F749-932B-5A923DF13AC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2555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20FF-FF2A-BF41-A71B-818F91A9B93C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9333-AC20-F749-932B-5A923DF13AC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480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DB13-9AAD-0B44-BC3F-4EF3E48B3135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4551-53CE-2F42-97BB-FBE615C974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86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DB13-9AAD-0B44-BC3F-4EF3E48B3135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4551-53CE-2F42-97BB-FBE615C974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208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DB13-9AAD-0B44-BC3F-4EF3E48B3135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4551-53CE-2F42-97BB-FBE615C974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81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DB13-9AAD-0B44-BC3F-4EF3E48B3135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4551-53CE-2F42-97BB-FBE615C974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882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DB13-9AAD-0B44-BC3F-4EF3E48B3135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4551-53CE-2F42-97BB-FBE615C974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710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DB13-9AAD-0B44-BC3F-4EF3E48B3135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4551-53CE-2F42-97BB-FBE615C974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350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DB13-9AAD-0B44-BC3F-4EF3E48B3135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4551-53CE-2F42-97BB-FBE615C974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915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CDB13-9AAD-0B44-BC3F-4EF3E48B3135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64551-53CE-2F42-97BB-FBE615C974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954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C20FF-FF2A-BF41-A71B-818F91A9B93C}" type="datetimeFigureOut">
              <a:rPr lang="es-ES" smtClean="0"/>
              <a:t>05/05/2020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99333-AC20-F749-932B-5A923DF13AC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201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UELLEOK.jpg"/>
          <p:cNvPicPr>
            <a:picLocks noChangeAspect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077" cy="6870058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394419"/>
            <a:ext cx="9095025" cy="990600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COMITÉ DE INVESTIGACIÓN Y SEGURIDAD EN BUCEO CIENTÍFICO</a:t>
            </a:r>
            <a:endParaRPr lang="es-E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8976" y="5069770"/>
            <a:ext cx="9111102" cy="1539117"/>
          </a:xfrm>
        </p:spPr>
        <p:txBody>
          <a:bodyPr>
            <a:noAutofit/>
          </a:bodyPr>
          <a:lstStyle/>
          <a:p>
            <a:endParaRPr lang="es-E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Asociación de Actividades Subacuáticas del Instituto Politécnico Nacional</a:t>
            </a:r>
          </a:p>
          <a:p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</a:rPr>
              <a:t>MAYO 2020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66700" y="2761446"/>
            <a:ext cx="8724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/>
              <a:t>FORO COVID-19: SU RELACIÓN CON LAS ÁREAS DE LA CIENCIA Y EL BUCEO </a:t>
            </a:r>
            <a:r>
              <a:rPr lang="es-ES" sz="4800" b="1" dirty="0"/>
              <a:t>EN MÉXICO 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0" y="877019"/>
            <a:ext cx="909502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¨</a:t>
            </a:r>
            <a:r>
              <a:rPr lang="es-ES" sz="1600" b="1" i="1" dirty="0" smtClean="0">
                <a:solidFill>
                  <a:schemeClr val="tx2">
                    <a:lumMod val="50000"/>
                  </a:schemeClr>
                </a:solidFill>
              </a:rPr>
              <a:t>Si he logrado ver mas lejos, ha sido porque me he subido a hombros de gigantes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¨. </a:t>
            </a:r>
            <a:b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1100" b="1" i="1" dirty="0" smtClean="0">
                <a:solidFill>
                  <a:schemeClr val="tx2">
                    <a:lumMod val="50000"/>
                  </a:schemeClr>
                </a:solidFill>
              </a:rPr>
              <a:t>¨Isaac Newton  en una carta a Robert Hooke-1676</a:t>
            </a:r>
            <a:r>
              <a:rPr lang="es-ES" sz="1400" b="1" i="1" dirty="0" smtClean="0">
                <a:solidFill>
                  <a:schemeClr val="tx2">
                    <a:lumMod val="50000"/>
                  </a:schemeClr>
                </a:solidFill>
              </a:rPr>
              <a:t>¨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Imagen 9" descr="POP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24" y="-127000"/>
            <a:ext cx="1752601" cy="1358968"/>
          </a:xfrm>
          <a:prstGeom prst="rect">
            <a:avLst/>
          </a:prstGeom>
        </p:spPr>
      </p:pic>
      <p:pic>
        <p:nvPicPr>
          <p:cNvPr id="7" name="Imagen 6" descr="LOGO-POLIGRI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6" y="63500"/>
            <a:ext cx="944922" cy="12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Esta semana se la dedicamos a todos los seres humanos que han perdido la vida a causa de COVID-19, muy especialmente a José Luis S., tío de uno de los mas allegados colaboradores del </a:t>
            </a:r>
            <a:r>
              <a:rPr lang="es-ES" sz="3600" dirty="0" err="1" smtClean="0"/>
              <a:t>Staff</a:t>
            </a:r>
            <a:r>
              <a:rPr lang="es-ES" sz="3600" dirty="0" smtClean="0"/>
              <a:t>, muriendo aproximadamente a las 18:30 </a:t>
            </a:r>
            <a:r>
              <a:rPr lang="es-ES" sz="3600" dirty="0" err="1" smtClean="0"/>
              <a:t>hrs</a:t>
            </a:r>
            <a:r>
              <a:rPr lang="es-ES" sz="3600" dirty="0" smtClean="0"/>
              <a:t>., del día de hoy…</a:t>
            </a:r>
            <a:br>
              <a:rPr lang="es-ES" sz="3600" dirty="0" smtClean="0"/>
            </a:br>
            <a:r>
              <a:rPr lang="es-ES" sz="3600" dirty="0" smtClean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Que descanse en paz.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200" dirty="0" smtClean="0"/>
              <a:t>Asociación de Actividades Subacuáticas del Instituto Politécnico Nacional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68996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</a:t>
            </a:r>
            <a:r>
              <a:rPr lang="es-ES" dirty="0" smtClean="0"/>
              <a:t>ntroducción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6249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dirty="0" smtClean="0"/>
              <a:t>El buceo es una actividad muy importante desde el punto de vista económico y científico, particularmente en zonas costeras con actividad turística o con actividad portuaria industrial y/o de transporte marítimo, por lo que es necesario </a:t>
            </a:r>
            <a:r>
              <a:rPr lang="es-ES" b="1" dirty="0" smtClean="0"/>
              <a:t>establecer una estrategia </a:t>
            </a:r>
            <a:r>
              <a:rPr lang="es-ES" dirty="0" smtClean="0"/>
              <a:t>para que los organismos que se dedican al buceo profesional lo hagan de manera </a:t>
            </a:r>
            <a:r>
              <a:rPr lang="es-ES" b="1" dirty="0" smtClean="0"/>
              <a:t>organizada y con fundamento científico</a:t>
            </a:r>
            <a:r>
              <a:rPr lang="es-ES" dirty="0" smtClean="0"/>
              <a:t>, para contribuir a la toma de decisiones que permita un establecimiento de un </a:t>
            </a:r>
            <a:r>
              <a:rPr lang="es-ES" b="1" dirty="0" smtClean="0"/>
              <a:t>Protocolo de Seguridad e Higiene para contener posibles contagios de COVID-19, ya al mismo tiempo proteger nuestro planeta y medio ambiente. 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872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 smtClean="0"/>
              <a:t>La semana de conferencias tiene por objeto </a:t>
            </a:r>
            <a:r>
              <a:rPr lang="es-ES" b="1" dirty="0" smtClean="0"/>
              <a:t>informar</a:t>
            </a:r>
            <a:r>
              <a:rPr lang="es-ES" dirty="0" smtClean="0"/>
              <a:t> al sector sobre el origen, </a:t>
            </a:r>
            <a:r>
              <a:rPr lang="es-ES" b="1" dirty="0" smtClean="0"/>
              <a:t>causas y riesgos de COVID-19</a:t>
            </a:r>
            <a:r>
              <a:rPr lang="es-ES" dirty="0" smtClean="0"/>
              <a:t>, conferencias dictadas por </a:t>
            </a:r>
            <a:r>
              <a:rPr lang="es-ES" b="1" dirty="0" smtClean="0"/>
              <a:t>profesionales</a:t>
            </a:r>
            <a:r>
              <a:rPr lang="es-ES" dirty="0" smtClean="0"/>
              <a:t> en los diversos temas programados.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29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PROGRAMA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98600"/>
            <a:ext cx="8229600" cy="4699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1800" b="1" dirty="0" smtClean="0">
                <a:solidFill>
                  <a:srgbClr val="800000"/>
                </a:solidFill>
              </a:rPr>
              <a:t>LUNES 04 DE MAYO – 20 </a:t>
            </a:r>
            <a:r>
              <a:rPr lang="es-ES" sz="1800" b="1" dirty="0" err="1" smtClean="0">
                <a:solidFill>
                  <a:srgbClr val="800000"/>
                </a:solidFill>
              </a:rPr>
              <a:t>hrs</a:t>
            </a:r>
            <a:r>
              <a:rPr lang="es-ES" sz="1800" b="1" dirty="0" smtClean="0">
                <a:solidFill>
                  <a:srgbClr val="800000"/>
                </a:solidFill>
              </a:rPr>
              <a:t>. (GMT-5).</a:t>
            </a:r>
          </a:p>
          <a:p>
            <a:pPr algn="just"/>
            <a:r>
              <a:rPr lang="es-ES" sz="1800" dirty="0" smtClean="0"/>
              <a:t>COVID-19, EL ERROR </a:t>
            </a:r>
            <a:r>
              <a:rPr lang="es-ES" sz="1800" b="1" i="1" dirty="0" smtClean="0"/>
              <a:t>PER SE </a:t>
            </a:r>
            <a:r>
              <a:rPr lang="es-ES" sz="1800" dirty="0" smtClean="0"/>
              <a:t>EN LA ADMINISTRACIÓN Y LA PROGRAMACIÓN NEUROLINGÜÍSTICA, EN CAMBIOS DE CONDUCTA.</a:t>
            </a:r>
          </a:p>
          <a:p>
            <a:pPr lvl="1" algn="just"/>
            <a:r>
              <a:rPr lang="es-ES" sz="1400" b="1" dirty="0" smtClean="0"/>
              <a:t>MBA María del Socorro Guerrero Rojas. </a:t>
            </a:r>
            <a:r>
              <a:rPr lang="es-ES" sz="1400" dirty="0" smtClean="0"/>
              <a:t>Maestría en Dirección de Negocios, Licenciatura en Administración de Empresas, Diplomado en Psicología Organizacional. Instructor de Buceo.</a:t>
            </a:r>
          </a:p>
          <a:p>
            <a:pPr marL="457200" lvl="1" indent="0" algn="just">
              <a:buNone/>
            </a:pPr>
            <a:endParaRPr lang="es-ES" sz="900" dirty="0" smtClean="0"/>
          </a:p>
          <a:p>
            <a:pPr marL="0" lvl="1" indent="0" algn="just">
              <a:lnSpc>
                <a:spcPct val="140000"/>
              </a:lnSpc>
              <a:buNone/>
            </a:pPr>
            <a:r>
              <a:rPr lang="es-ES" sz="1800" b="1" dirty="0" smtClean="0">
                <a:solidFill>
                  <a:srgbClr val="800000"/>
                </a:solidFill>
              </a:rPr>
              <a:t>MARTES 05 DE MAYO – 20 </a:t>
            </a:r>
            <a:r>
              <a:rPr lang="es-ES" sz="1800" b="1" dirty="0" err="1">
                <a:solidFill>
                  <a:srgbClr val="800000"/>
                </a:solidFill>
              </a:rPr>
              <a:t>hrs</a:t>
            </a:r>
            <a:r>
              <a:rPr lang="es-ES" sz="1800" b="1" dirty="0">
                <a:solidFill>
                  <a:srgbClr val="800000"/>
                </a:solidFill>
              </a:rPr>
              <a:t>. </a:t>
            </a:r>
            <a:r>
              <a:rPr lang="es-ES" sz="1800" b="1" dirty="0" smtClean="0">
                <a:solidFill>
                  <a:srgbClr val="800000"/>
                </a:solidFill>
              </a:rPr>
              <a:t> (GMT-5). </a:t>
            </a:r>
            <a:endParaRPr lang="es-ES" sz="1400" dirty="0" smtClean="0"/>
          </a:p>
          <a:p>
            <a:pPr algn="just"/>
            <a:r>
              <a:rPr lang="es-ES" sz="1800" dirty="0" smtClean="0"/>
              <a:t>COVID-19, EL BUCEO DESDE EL PUNTO DE VISTA MÉDICO. </a:t>
            </a:r>
          </a:p>
          <a:p>
            <a:pPr lvl="1" algn="just"/>
            <a:r>
              <a:rPr lang="es-ES" sz="1400" b="1" dirty="0" smtClean="0"/>
              <a:t>Dr. Fernando Gabriel Blanco Gómez. </a:t>
            </a:r>
            <a:r>
              <a:rPr lang="es-ES" sz="1400" dirty="0" smtClean="0"/>
              <a:t>Médico General, Especialista en Urgencias Médicas y Medicina del Enfermo en Estado Crítico –Terapia Intensiva. Instructor ACLS – Advanced Cardiovascular Life Support</a:t>
            </a:r>
            <a:r>
              <a:rPr lang="es-ES" sz="1400" dirty="0"/>
              <a:t> </a:t>
            </a:r>
            <a:r>
              <a:rPr lang="es-ES" sz="1400" dirty="0" smtClean="0"/>
              <a:t>Certificado en FFCCS – Fundamental </a:t>
            </a:r>
            <a:r>
              <a:rPr lang="es-ES" sz="1400" dirty="0" err="1" smtClean="0"/>
              <a:t>Critical</a:t>
            </a:r>
            <a:r>
              <a:rPr lang="es-ES" sz="1400" dirty="0" smtClean="0"/>
              <a:t> Care Support. </a:t>
            </a:r>
            <a:r>
              <a:rPr lang="es-ES_tradnl" sz="1400" dirty="0"/>
              <a:t>Dive Master en formación.</a:t>
            </a:r>
            <a:r>
              <a:rPr lang="es-MX" sz="1400" dirty="0"/>
              <a:t> </a:t>
            </a:r>
            <a:endParaRPr lang="es-ES" sz="1400" dirty="0" smtClean="0"/>
          </a:p>
          <a:p>
            <a:pPr lvl="1" algn="just"/>
            <a:endParaRPr lang="es-ES" sz="1200" b="1" dirty="0" smtClean="0">
              <a:solidFill>
                <a:srgbClr val="800000"/>
              </a:solidFill>
            </a:endParaRPr>
          </a:p>
          <a:p>
            <a:pPr marL="0" lvl="1" indent="0" algn="just">
              <a:lnSpc>
                <a:spcPct val="140000"/>
              </a:lnSpc>
              <a:buNone/>
            </a:pPr>
            <a:r>
              <a:rPr lang="es-ES" sz="1800" b="1" dirty="0" smtClean="0">
                <a:solidFill>
                  <a:srgbClr val="800000"/>
                </a:solidFill>
              </a:rPr>
              <a:t>MIÉRCOLES 06 </a:t>
            </a:r>
            <a:r>
              <a:rPr lang="es-ES" sz="1800" b="1" dirty="0">
                <a:solidFill>
                  <a:srgbClr val="800000"/>
                </a:solidFill>
              </a:rPr>
              <a:t>DE </a:t>
            </a:r>
            <a:r>
              <a:rPr lang="es-ES" sz="1800" b="1" dirty="0" smtClean="0">
                <a:solidFill>
                  <a:srgbClr val="800000"/>
                </a:solidFill>
              </a:rPr>
              <a:t>MAYO 20 </a:t>
            </a:r>
            <a:r>
              <a:rPr lang="es-ES" sz="1800" b="1" dirty="0" err="1" smtClean="0">
                <a:solidFill>
                  <a:srgbClr val="800000"/>
                </a:solidFill>
              </a:rPr>
              <a:t>hrs</a:t>
            </a:r>
            <a:r>
              <a:rPr lang="es-ES" sz="1800" b="1" dirty="0" smtClean="0">
                <a:solidFill>
                  <a:srgbClr val="800000"/>
                </a:solidFill>
              </a:rPr>
              <a:t>. (GMT-5).</a:t>
            </a:r>
            <a:endParaRPr lang="es-ES" sz="1900" b="1" dirty="0">
              <a:solidFill>
                <a:srgbClr val="800000"/>
              </a:solidFill>
            </a:endParaRPr>
          </a:p>
          <a:p>
            <a:pPr algn="just"/>
            <a:r>
              <a:rPr lang="es-ES" sz="1800" dirty="0" smtClean="0"/>
              <a:t>COVID-19 DESDE EL PUNTO DE VISTA DE UN MICROBIÓLOGO.</a:t>
            </a:r>
          </a:p>
          <a:p>
            <a:pPr lvl="1" algn="just"/>
            <a:r>
              <a:rPr lang="es-ES" sz="1400" b="1" dirty="0" smtClean="0"/>
              <a:t>Dr. José Carlos Parada Fabián. </a:t>
            </a:r>
            <a:r>
              <a:rPr lang="es-ES" sz="1400" dirty="0" smtClean="0"/>
              <a:t>Doctorado en Biomedicina y Biotecnología Molecular, Químico Bacteriólogo Parasitólogo, Docente Investigador en el I.P.N., Instructor de Buceo.</a:t>
            </a:r>
            <a:endParaRPr lang="es-ES" sz="1800" b="1" dirty="0" smtClean="0">
              <a:solidFill>
                <a:srgbClr val="800000"/>
              </a:solidFill>
            </a:endParaRPr>
          </a:p>
          <a:p>
            <a:pPr algn="just"/>
            <a:endParaRPr lang="es-ES" sz="1800" dirty="0" smtClean="0"/>
          </a:p>
          <a:p>
            <a:pPr algn="just"/>
            <a:endParaRPr lang="es-ES" sz="1800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88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PROGRAMA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1400"/>
          </a:xfrm>
        </p:spPr>
        <p:txBody>
          <a:bodyPr>
            <a:normAutofit fontScale="77500" lnSpcReduction="20000"/>
          </a:bodyPr>
          <a:lstStyle/>
          <a:p>
            <a:pPr marL="0" lvl="1" indent="0" algn="just">
              <a:lnSpc>
                <a:spcPct val="140000"/>
              </a:lnSpc>
              <a:buNone/>
            </a:pPr>
            <a:r>
              <a:rPr lang="es-ES" sz="2100" b="1" dirty="0" smtClean="0">
                <a:solidFill>
                  <a:srgbClr val="800000"/>
                </a:solidFill>
              </a:rPr>
              <a:t>JUEVES 07 DE MAYO – 20 </a:t>
            </a:r>
            <a:r>
              <a:rPr lang="es-ES" sz="2100" b="1" dirty="0" err="1" smtClean="0">
                <a:solidFill>
                  <a:srgbClr val="800000"/>
                </a:solidFill>
              </a:rPr>
              <a:t>hrs</a:t>
            </a:r>
            <a:r>
              <a:rPr lang="es-ES" sz="2100" b="1" dirty="0" smtClean="0">
                <a:solidFill>
                  <a:srgbClr val="800000"/>
                </a:solidFill>
              </a:rPr>
              <a:t>. (GMT-5) </a:t>
            </a:r>
          </a:p>
          <a:p>
            <a:pPr algn="just"/>
            <a:r>
              <a:rPr lang="es-ES" sz="2100" dirty="0" smtClean="0"/>
              <a:t>COVID-19 MANEJO DE AGUA Y RESIDUOS POR SANITIZACIÓN PARA LLEVAR A CABO LA ACTIVIDAD DE BUCEO.</a:t>
            </a:r>
          </a:p>
          <a:p>
            <a:pPr lvl="1" algn="just"/>
            <a:r>
              <a:rPr lang="es-ES" sz="1500" b="1" dirty="0" smtClean="0"/>
              <a:t>Dr. Celestino Odín Rodríguez Nava. </a:t>
            </a:r>
            <a:r>
              <a:rPr lang="es-ES" sz="1500" dirty="0" smtClean="0"/>
              <a:t>Doctorado en Biotecnología, Maestría en Biotecnología, Ingeniero en Sistemas Ambientales. Docente Investigador en el I.P.N., </a:t>
            </a:r>
            <a:r>
              <a:rPr lang="es-ES_tradnl" sz="1500" dirty="0" smtClean="0"/>
              <a:t>Dive Master en formación.</a:t>
            </a:r>
            <a:r>
              <a:rPr lang="es-MX" sz="1500" dirty="0" smtClean="0"/>
              <a:t> </a:t>
            </a:r>
          </a:p>
          <a:p>
            <a:pPr marL="457200" lvl="1" indent="0" algn="just">
              <a:buNone/>
            </a:pPr>
            <a:endParaRPr lang="es-ES" sz="1500" dirty="0" smtClean="0"/>
          </a:p>
          <a:p>
            <a:pPr marL="0" lvl="1" indent="0" algn="just">
              <a:lnSpc>
                <a:spcPct val="140000"/>
              </a:lnSpc>
              <a:buNone/>
            </a:pPr>
            <a:r>
              <a:rPr lang="es-ES" sz="2100" b="1" dirty="0" smtClean="0">
                <a:solidFill>
                  <a:srgbClr val="800000"/>
                </a:solidFill>
              </a:rPr>
              <a:t>VIERNES 08 DE MAYO – 20 </a:t>
            </a:r>
            <a:r>
              <a:rPr lang="es-ES" sz="2100" b="1" dirty="0" err="1" smtClean="0">
                <a:solidFill>
                  <a:srgbClr val="800000"/>
                </a:solidFill>
              </a:rPr>
              <a:t>hrs</a:t>
            </a:r>
            <a:r>
              <a:rPr lang="es-ES" sz="2100" b="1" dirty="0" smtClean="0">
                <a:solidFill>
                  <a:srgbClr val="800000"/>
                </a:solidFill>
              </a:rPr>
              <a:t>. (GMT-5) </a:t>
            </a:r>
            <a:endParaRPr lang="es-ES" sz="2100" dirty="0" smtClean="0"/>
          </a:p>
          <a:p>
            <a:pPr algn="just"/>
            <a:r>
              <a:rPr lang="es-ES" sz="2100" dirty="0" smtClean="0"/>
              <a:t>COVID-19, DESDE EL PUNTO DE VISTA JURÍDICO.</a:t>
            </a:r>
          </a:p>
          <a:p>
            <a:pPr lvl="1" algn="just"/>
            <a:r>
              <a:rPr lang="es-ES" sz="1500" b="1" dirty="0" smtClean="0"/>
              <a:t>Lic. </a:t>
            </a:r>
            <a:r>
              <a:rPr lang="es-ES" sz="1500" b="1" dirty="0" smtClean="0"/>
              <a:t>Irire </a:t>
            </a:r>
            <a:r>
              <a:rPr lang="es-ES" sz="1500" b="1" dirty="0" smtClean="0"/>
              <a:t>Laguna Nájera. </a:t>
            </a:r>
            <a:r>
              <a:rPr lang="es-ES_tradnl" sz="1500" dirty="0" smtClean="0"/>
              <a:t>Licenciatura en Derecho</a:t>
            </a:r>
            <a:r>
              <a:rPr lang="es-ES_tradnl" sz="1500" b="1" dirty="0" smtClean="0"/>
              <a:t>. </a:t>
            </a:r>
            <a:r>
              <a:rPr lang="es-ES_tradnl" sz="1500" dirty="0" smtClean="0"/>
              <a:t>Especialidad en Responsabilidades de Servidores Públicos. Jefa de la Unidad Politécnica de Integración Social de la ENCB del I.P.N., Dive Master en formación</a:t>
            </a:r>
            <a:r>
              <a:rPr lang="es-ES_tradnl" sz="1400" dirty="0" smtClean="0"/>
              <a:t>.</a:t>
            </a:r>
            <a:r>
              <a:rPr lang="es-MX" sz="1400" dirty="0" smtClean="0"/>
              <a:t> </a:t>
            </a:r>
          </a:p>
          <a:p>
            <a:pPr marL="457200" lvl="1" indent="0" algn="just">
              <a:buNone/>
            </a:pPr>
            <a:endParaRPr lang="es-ES" sz="1400" dirty="0" smtClean="0"/>
          </a:p>
          <a:p>
            <a:pPr marL="0" indent="0" algn="just">
              <a:buNone/>
            </a:pPr>
            <a:r>
              <a:rPr lang="es-ES" sz="2200" b="1" dirty="0" smtClean="0">
                <a:solidFill>
                  <a:srgbClr val="800000"/>
                </a:solidFill>
              </a:rPr>
              <a:t>SÁBADO 09 DE MAYO – 20 </a:t>
            </a:r>
            <a:r>
              <a:rPr lang="es-ES" sz="2200" b="1" dirty="0" err="1" smtClean="0">
                <a:solidFill>
                  <a:srgbClr val="800000"/>
                </a:solidFill>
              </a:rPr>
              <a:t>hrs</a:t>
            </a:r>
            <a:r>
              <a:rPr lang="es-ES" sz="2200" b="1" dirty="0" smtClean="0">
                <a:solidFill>
                  <a:srgbClr val="800000"/>
                </a:solidFill>
              </a:rPr>
              <a:t>. (GMT-5)</a:t>
            </a:r>
            <a:endParaRPr lang="es-ES" sz="1200" b="1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es-ES" sz="2400" b="1" dirty="0" smtClean="0"/>
              <a:t>Conclusiones </a:t>
            </a:r>
            <a:r>
              <a:rPr lang="es-ES" sz="2400" b="1" dirty="0"/>
              <a:t>y presentación de recomendaciones para </a:t>
            </a:r>
            <a:r>
              <a:rPr lang="es-ES" sz="2400" b="1" dirty="0" smtClean="0"/>
              <a:t>mejoras, </a:t>
            </a:r>
            <a:r>
              <a:rPr lang="es-ES" sz="2400" b="1" dirty="0"/>
              <a:t>en la atención del servicio de </a:t>
            </a:r>
            <a:r>
              <a:rPr lang="es-ES" sz="2400" b="1" dirty="0" smtClean="0"/>
              <a:t>buceo, en </a:t>
            </a:r>
            <a:r>
              <a:rPr lang="es-ES" sz="2400" b="1" dirty="0"/>
              <a:t>aguas </a:t>
            </a:r>
            <a:r>
              <a:rPr lang="es-ES" sz="2400" b="1" dirty="0" smtClean="0"/>
              <a:t>abiertas.  </a:t>
            </a:r>
            <a:endParaRPr lang="es-ES" sz="2200" b="1" dirty="0" smtClean="0">
              <a:solidFill>
                <a:srgbClr val="800000"/>
              </a:solidFill>
            </a:endParaRPr>
          </a:p>
          <a:p>
            <a:pPr marL="0" indent="0" algn="just">
              <a:buNone/>
            </a:pPr>
            <a:r>
              <a:rPr lang="es-ES" sz="1800" dirty="0"/>
              <a:t>	</a:t>
            </a:r>
          </a:p>
          <a:p>
            <a:pPr algn="just"/>
            <a:endParaRPr lang="es-ES" sz="1800" dirty="0" smtClean="0"/>
          </a:p>
          <a:p>
            <a:pPr algn="just"/>
            <a:endParaRPr lang="es-ES" sz="1800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93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REGLAS DE ASISTENCIA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016500"/>
          </a:xfrm>
        </p:spPr>
        <p:txBody>
          <a:bodyPr>
            <a:normAutofit fontScale="62500" lnSpcReduction="20000"/>
          </a:bodyPr>
          <a:lstStyle/>
          <a:p>
            <a:r>
              <a:rPr lang="es-ES" sz="2800" dirty="0" smtClean="0"/>
              <a:t>Se enviará la liga 20 minutos antes para que empiecen a conectarse, es vía ZOOM.</a:t>
            </a:r>
          </a:p>
          <a:p>
            <a:pPr lvl="1">
              <a:spcBef>
                <a:spcPts val="480"/>
              </a:spcBef>
              <a:spcAft>
                <a:spcPts val="600"/>
              </a:spcAft>
            </a:pPr>
            <a:r>
              <a:rPr lang="es-ES" sz="2500" dirty="0" smtClean="0"/>
              <a:t>Inicio a las 20 </a:t>
            </a:r>
            <a:r>
              <a:rPr lang="es-ES" sz="2500" dirty="0" err="1" smtClean="0"/>
              <a:t>hrs</a:t>
            </a:r>
            <a:r>
              <a:rPr lang="es-ES" sz="2500" dirty="0" smtClean="0"/>
              <a:t>. Posterior a esta hora no se aceptan mas personas.</a:t>
            </a:r>
          </a:p>
          <a:p>
            <a:pPr lvl="1">
              <a:spcBef>
                <a:spcPts val="480"/>
              </a:spcBef>
              <a:spcAft>
                <a:spcPts val="600"/>
              </a:spcAft>
            </a:pPr>
            <a:r>
              <a:rPr lang="es-ES" sz="2500" dirty="0" smtClean="0"/>
              <a:t>No se aceptarán personas sin imagen (ocultos).</a:t>
            </a:r>
          </a:p>
          <a:p>
            <a:pPr lvl="1" algn="just">
              <a:spcBef>
                <a:spcPts val="480"/>
              </a:spcBef>
              <a:spcAft>
                <a:spcPts val="600"/>
              </a:spcAft>
            </a:pPr>
            <a:r>
              <a:rPr lang="es-ES" sz="2500" b="1" u="sng" dirty="0" smtClean="0"/>
              <a:t>SE DARÁ PASE LE LISTA, PARA TOMAR LA SIGUIENTE PONENCIA DEBE HABER ASISTIDO A LA ANTERIOR, DE LO CONTRARIO NO SE DARÁ LA LIGA DE ACCESO. </a:t>
            </a:r>
          </a:p>
          <a:p>
            <a:pPr lvl="1">
              <a:spcBef>
                <a:spcPts val="480"/>
              </a:spcBef>
              <a:spcAft>
                <a:spcPts val="600"/>
              </a:spcAft>
            </a:pPr>
            <a:r>
              <a:rPr lang="es-ES" sz="2500" dirty="0" smtClean="0"/>
              <a:t>La duración de la ponencia será máximo de una hora y media, más 30 minutos de preguntas y respuestas. </a:t>
            </a:r>
          </a:p>
          <a:p>
            <a:pPr lvl="1">
              <a:spcBef>
                <a:spcPts val="480"/>
              </a:spcBef>
              <a:spcAft>
                <a:spcPts val="600"/>
              </a:spcAft>
            </a:pPr>
            <a:r>
              <a:rPr lang="es-ES" sz="2500" dirty="0" smtClean="0"/>
              <a:t>Sus preguntas deben enviarse por texto para otorgar el uso de la palabra.</a:t>
            </a:r>
          </a:p>
          <a:p>
            <a:pPr lvl="1">
              <a:spcBef>
                <a:spcPts val="480"/>
              </a:spcBef>
              <a:spcAft>
                <a:spcPts val="600"/>
              </a:spcAft>
            </a:pPr>
            <a:r>
              <a:rPr lang="es-ES" sz="2500" dirty="0" smtClean="0"/>
              <a:t>Habrá un moderador que conceda el uso de la palabra.</a:t>
            </a:r>
          </a:p>
          <a:p>
            <a:pPr lvl="1">
              <a:spcBef>
                <a:spcPts val="480"/>
              </a:spcBef>
              <a:spcAft>
                <a:spcPts val="600"/>
              </a:spcAft>
            </a:pPr>
            <a:r>
              <a:rPr lang="es-ES" sz="2500" dirty="0" smtClean="0"/>
              <a:t>Cupo máximo 100 personas.</a:t>
            </a:r>
          </a:p>
          <a:p>
            <a:pPr lvl="1">
              <a:spcBef>
                <a:spcPts val="480"/>
              </a:spcBef>
              <a:spcAft>
                <a:spcPts val="600"/>
              </a:spcAft>
            </a:pPr>
            <a:r>
              <a:rPr lang="es-ES" sz="2500" dirty="0" smtClean="0"/>
              <a:t>La liga de acceso será enviada vía </a:t>
            </a:r>
            <a:r>
              <a:rPr lang="es-ES" sz="2500" dirty="0" err="1" smtClean="0"/>
              <a:t>WhatsApp</a:t>
            </a:r>
            <a:r>
              <a:rPr lang="es-ES" sz="2500" dirty="0" smtClean="0"/>
              <a:t>.</a:t>
            </a:r>
          </a:p>
          <a:p>
            <a:pPr lvl="1">
              <a:spcBef>
                <a:spcPts val="480"/>
              </a:spcBef>
              <a:spcAft>
                <a:spcPts val="600"/>
              </a:spcAft>
            </a:pPr>
            <a:r>
              <a:rPr lang="es-ES" sz="2500" dirty="0" smtClean="0"/>
              <a:t>Dirigido a </a:t>
            </a:r>
            <a:r>
              <a:rPr lang="es-ES" sz="2500" b="1" dirty="0" smtClean="0"/>
              <a:t>Buceadores Certificados de la Asociación de Actividades Subacuáticas del I.P.N</a:t>
            </a:r>
            <a:r>
              <a:rPr lang="es-ES" sz="2500" dirty="0" smtClean="0"/>
              <a:t>. y </a:t>
            </a:r>
            <a:r>
              <a:rPr lang="es-ES" sz="2500" b="1" dirty="0" smtClean="0"/>
              <a:t>G-25 Buceo México</a:t>
            </a:r>
            <a:r>
              <a:rPr lang="es-ES" sz="2500" dirty="0" smtClean="0"/>
              <a:t>.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39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¡</a:t>
            </a:r>
            <a:r>
              <a:rPr lang="es-ES" dirty="0" smtClean="0"/>
              <a:t>PONTE BUZO!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 smtClean="0"/>
              <a:t> ¡TE ESPERAMOS !</a:t>
            </a:r>
            <a:endParaRPr lang="es-ES" dirty="0"/>
          </a:p>
        </p:txBody>
      </p:sp>
      <p:pic>
        <p:nvPicPr>
          <p:cNvPr id="7" name="Imagen 6" descr="-PAXP-deij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2978150"/>
            <a:ext cx="12700" cy="12700"/>
          </a:xfrm>
          <a:prstGeom prst="rect">
            <a:avLst/>
          </a:prstGeom>
        </p:spPr>
      </p:pic>
      <p:pic>
        <p:nvPicPr>
          <p:cNvPr id="8" name="Imagen 7" descr="PROBLE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9" y="2834746"/>
            <a:ext cx="7459663" cy="2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08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16729</TotalTime>
  <Words>749</Words>
  <Application>Microsoft Office PowerPoint</Application>
  <PresentationFormat>Presentación en pantalla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Avenir Medium</vt:lpstr>
      <vt:lpstr>Calibri</vt:lpstr>
      <vt:lpstr>Century Gothic</vt:lpstr>
      <vt:lpstr>Tema de Office</vt:lpstr>
      <vt:lpstr>Diseño personalizado</vt:lpstr>
      <vt:lpstr>  COMITÉ DE INVESTIGACIÓN Y SEGURIDAD EN BUCEO CIENTÍFICO</vt:lpstr>
      <vt:lpstr>Esta semana se la dedicamos a todos los seres humanos que han perdido la vida a causa de COVID-19, muy especialmente a José Luis S., tío de uno de los mas allegados colaboradores del Staff, muriendo aproximadamente a las 18:30 hrs., del día de hoy…   Que descanse en paz.   Asociación de Actividades Subacuáticas del Instituto Politécnico Nacional</vt:lpstr>
      <vt:lpstr>Introducción</vt:lpstr>
      <vt:lpstr>Objetivo </vt:lpstr>
      <vt:lpstr>PROGRAMA</vt:lpstr>
      <vt:lpstr>PROGRAMA</vt:lpstr>
      <vt:lpstr>REGLAS DE ASISTENCIA</vt:lpstr>
      <vt:lpstr>¡PONTE BUZO!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GUERRERO</dc:creator>
  <cp:lastModifiedBy>CIIEMAD.IPN</cp:lastModifiedBy>
  <cp:revision>152</cp:revision>
  <dcterms:created xsi:type="dcterms:W3CDTF">2020-04-07T13:25:33Z</dcterms:created>
  <dcterms:modified xsi:type="dcterms:W3CDTF">2020-05-05T16:12:52Z</dcterms:modified>
</cp:coreProperties>
</file>